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4" r:id="rId4"/>
    <p:sldId id="269" r:id="rId5"/>
    <p:sldId id="264" r:id="rId6"/>
    <p:sldId id="268" r:id="rId7"/>
    <p:sldId id="263" r:id="rId8"/>
    <p:sldId id="259" r:id="rId9"/>
    <p:sldId id="261" r:id="rId10"/>
    <p:sldId id="280" r:id="rId11"/>
  </p:sldIdLst>
  <p:sldSz cx="9144000" cy="6858000" type="screen4x3"/>
  <p:notesSz cx="7099300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Objects="1">
      <p:cViewPr varScale="1">
        <p:scale>
          <a:sx n="93" d="100"/>
          <a:sy n="93" d="100"/>
        </p:scale>
        <p:origin x="12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DB341A-05F8-4823-BAD9-71263F89E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540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E7AE6E-D996-4FC9-9AA7-6382680104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1195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A44F280-15B1-4366-A33F-C087C18DD8BE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4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4AE1299A-D7FA-4738-8AAD-356CC366957E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32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64515BAB-D1D0-4223-BF04-84EA91EBC260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189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717E0BE-FB53-4A00-812E-A4D508B7D9F0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89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B58E1F7-CD90-472D-8990-023BB771BB65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08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C76E800-91AD-4260-A4B1-E80600ACDB89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42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B3D0C90-02C2-4314-9F58-0D9931827825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71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2ACF6FB-DE24-4D15-85F5-9C35DDD5EC08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098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1377583-4CB8-4C95-839B-3F443E3CE0C0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0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6658B0-6037-428C-BD9E-6C5891EBB1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0227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34BF-7616-4D8A-AC38-2B699C851F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08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D0CC-37C1-44DD-9637-70FD99B9F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39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80E9-0409-4E8B-B9A2-0680200D51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392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DDD9A-E8D9-4817-9E0B-C5CDFC37E1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62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78ACB-577A-481D-8833-624C0D0233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249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3A2C7-7257-45DA-AFA3-5923C1C05A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552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AA682-E4A0-4E54-A3CE-563ECFA478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85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74867-F977-4EDC-9812-302B84E6AE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053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3D9B1-6072-4D53-88C5-EA4A0B4DA4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955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B962D-D306-43DA-995E-4639CF8D69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61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4E06350-7718-4DDB-ACEF-DB7AE3E8B6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データベースと情報検索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24175"/>
            <a:ext cx="7010400" cy="2376488"/>
          </a:xfrm>
        </p:spPr>
        <p:txBody>
          <a:bodyPr/>
          <a:lstStyle/>
          <a:p>
            <a:pPr eaLnBrk="1" hangingPunct="1"/>
            <a:r>
              <a:rPr lang="ja-JP" altLang="en-US" sz="2400" smtClean="0"/>
              <a:t>第１回　ガイダンス</a:t>
            </a:r>
          </a:p>
          <a:p>
            <a:pPr eaLnBrk="1" hangingPunct="1"/>
            <a:endParaRPr lang="ja-JP" altLang="en-US" sz="2400" smtClean="0"/>
          </a:p>
          <a:p>
            <a:pPr eaLnBrk="1" hangingPunct="1"/>
            <a:r>
              <a:rPr lang="ja-JP" altLang="en-US" sz="2400" smtClean="0"/>
              <a:t>工学部担当</a:t>
            </a:r>
          </a:p>
          <a:p>
            <a:pPr eaLnBrk="1" hangingPunct="1"/>
            <a:r>
              <a:rPr lang="ja-JP" altLang="en-US" sz="2400" smtClean="0"/>
              <a:t>　教員　吉岡　理文　・　岩村　雅一</a:t>
            </a:r>
          </a:p>
          <a:p>
            <a:pPr eaLnBrk="1" hangingPunct="1"/>
            <a:r>
              <a:rPr lang="ja-JP" altLang="en-US" sz="2400" smtClean="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課題</a:t>
            </a:r>
          </a:p>
        </p:txBody>
      </p:sp>
      <p:sp>
        <p:nvSpPr>
          <p:cNvPr id="2355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情報検索，データベースについて既に知っていることを書いて提出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担当教員紹介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吉岡　理文（よしおか・みちふみ）</a:t>
            </a:r>
          </a:p>
          <a:p>
            <a:pPr eaLnBrk="1" hangingPunct="1"/>
            <a:r>
              <a:rPr lang="ja-JP" altLang="en-US" smtClean="0"/>
              <a:t>知能情報工学分野　教授</a:t>
            </a:r>
          </a:p>
          <a:p>
            <a:pPr eaLnBrk="1" hangingPunct="1"/>
            <a:r>
              <a:rPr lang="ja-JP" altLang="en-US" smtClean="0"/>
              <a:t>専門　知的信号処理</a:t>
            </a:r>
          </a:p>
          <a:p>
            <a:pPr eaLnBrk="1" hangingPunct="1"/>
            <a:r>
              <a:rPr lang="ja-JP" altLang="en-US" smtClean="0"/>
              <a:t>居室　</a:t>
            </a:r>
            <a:r>
              <a:rPr lang="en-US" altLang="ja-JP" smtClean="0"/>
              <a:t>B4</a:t>
            </a:r>
            <a:r>
              <a:rPr lang="ja-JP" altLang="en-US" smtClean="0"/>
              <a:t>棟</a:t>
            </a:r>
            <a:r>
              <a:rPr lang="en-US" altLang="ja-JP" smtClean="0"/>
              <a:t>W311</a:t>
            </a:r>
            <a:r>
              <a:rPr lang="ja-JP" altLang="en-US" smtClean="0"/>
              <a:t>室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オフィスアワー　火曜3コマ</a:t>
            </a:r>
          </a:p>
          <a:p>
            <a:pPr eaLnBrk="1" hangingPunct="1"/>
            <a:r>
              <a:rPr lang="en-US" altLang="ja-JP" smtClean="0"/>
              <a:t>E-mail: yoshioka@cs.osakafu-u.ac.jp</a:t>
            </a:r>
            <a:endParaRPr lang="en-US" altLang="ja-JP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担当教員紹介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岩村　雅一（いわむら・まさかず）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知能情報工学分野　准教授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専門　パターン認識、画像処理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居室　</a:t>
            </a:r>
            <a:r>
              <a:rPr lang="en-US" altLang="ja-JP" smtClean="0"/>
              <a:t>B4</a:t>
            </a:r>
            <a:r>
              <a:rPr lang="ja-JP" altLang="en-US" smtClean="0"/>
              <a:t>棟</a:t>
            </a:r>
            <a:r>
              <a:rPr lang="en-US" altLang="ja-JP" smtClean="0"/>
              <a:t>W315</a:t>
            </a:r>
            <a:r>
              <a:rPr lang="ja-JP" altLang="en-US" smtClean="0"/>
              <a:t>室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オフィスアワー　木曜4コマ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E-mail: masa@cs.osakafu-u.ac.jp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Web: http://imlab.jp/~masa/</a:t>
            </a:r>
            <a:endParaRPr lang="en-US" altLang="ja-JP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日程（データベース：担当　吉岡）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26437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10/7	Access</a:t>
            </a:r>
            <a:r>
              <a:rPr lang="ja-JP" altLang="ja-JP" smtClean="0"/>
              <a:t>の基礎知識，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ja-JP" smtClean="0"/>
              <a:t>データベースの設計と作成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10/21	</a:t>
            </a:r>
            <a:r>
              <a:rPr lang="ja-JP" altLang="ja-JP" smtClean="0"/>
              <a:t>テーブルの作成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10/28	</a:t>
            </a:r>
            <a:r>
              <a:rPr lang="ja-JP" altLang="ja-JP" smtClean="0"/>
              <a:t>リレーションシップの作成，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		</a:t>
            </a:r>
            <a:r>
              <a:rPr lang="ja-JP" altLang="ja-JP" smtClean="0"/>
              <a:t>クエリの作成</a:t>
            </a:r>
            <a:r>
              <a:rPr lang="en-US" altLang="ja-JP" smtClean="0"/>
              <a:t>(1)</a:t>
            </a:r>
            <a:r>
              <a:rPr lang="ja-JP" altLang="ja-JP" smtClean="0"/>
              <a:t>：データの加工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rgbClr val="FF0000"/>
                </a:solidFill>
              </a:rPr>
              <a:t>11/7</a:t>
            </a:r>
            <a:r>
              <a:rPr lang="en-US" altLang="ja-JP" smtClean="0"/>
              <a:t>	</a:t>
            </a:r>
            <a:r>
              <a:rPr lang="ja-JP" altLang="ja-JP" smtClean="0"/>
              <a:t>フォームの作成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11/11	</a:t>
            </a:r>
            <a:r>
              <a:rPr lang="ja-JP" altLang="ja-JP" smtClean="0"/>
              <a:t>クエリの作成</a:t>
            </a:r>
            <a:r>
              <a:rPr lang="en-US" altLang="ja-JP" smtClean="0"/>
              <a:t>(2)</a:t>
            </a:r>
            <a:r>
              <a:rPr lang="ja-JP" altLang="ja-JP" smtClean="0"/>
              <a:t>：データの抽出・集計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11/18	</a:t>
            </a:r>
            <a:r>
              <a:rPr lang="ja-JP" altLang="ja-JP" smtClean="0"/>
              <a:t>レポートの作成</a:t>
            </a:r>
            <a:endParaRPr lang="ja-JP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12</a:t>
            </a:r>
            <a:r>
              <a:rPr lang="ja-JP" altLang="en-US" smtClean="0"/>
              <a:t>/</a:t>
            </a:r>
            <a:r>
              <a:rPr lang="en-US" altLang="ja-JP" smtClean="0"/>
              <a:t>2	</a:t>
            </a:r>
            <a:r>
              <a:rPr lang="ja-JP" altLang="en-US" smtClean="0"/>
              <a:t>データベースの応用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555750" y="5891213"/>
            <a:ext cx="5319713" cy="7207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2400" dirty="0"/>
              <a:t>11/7</a:t>
            </a:r>
            <a:r>
              <a:rPr lang="ja-JP" altLang="en-US" sz="2400" dirty="0"/>
              <a:t>は木曜日、</a:t>
            </a:r>
            <a:r>
              <a:rPr lang="en-US" altLang="ja-JP" sz="2400" dirty="0"/>
              <a:t>11/25</a:t>
            </a:r>
            <a:r>
              <a:rPr lang="ja-JP" altLang="en-US" sz="2400" dirty="0"/>
              <a:t>は休講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日程（情報検索：担当　岩村）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12/9	</a:t>
            </a:r>
            <a:r>
              <a:rPr lang="ja-JP" altLang="en-US" smtClean="0"/>
              <a:t>検索エンジンを使ってみる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12/16	</a:t>
            </a:r>
            <a:r>
              <a:rPr lang="ja-JP" altLang="en-US" smtClean="0"/>
              <a:t>メディア検索を使ってみる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>
                <a:solidFill>
                  <a:srgbClr val="FF0000"/>
                </a:solidFill>
              </a:rPr>
              <a:t>12</a:t>
            </a:r>
            <a:r>
              <a:rPr lang="ja-JP" altLang="en-US" smtClean="0">
                <a:solidFill>
                  <a:srgbClr val="FF0000"/>
                </a:solidFill>
              </a:rPr>
              <a:t>/</a:t>
            </a:r>
            <a:r>
              <a:rPr lang="en-US" altLang="ja-JP" smtClean="0">
                <a:solidFill>
                  <a:srgbClr val="FF0000"/>
                </a:solidFill>
              </a:rPr>
              <a:t>25</a:t>
            </a:r>
            <a:r>
              <a:rPr lang="ja-JP" altLang="en-US" smtClean="0"/>
              <a:t>　ウェブアプリケーションを使ってみる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1/9	</a:t>
            </a:r>
            <a:r>
              <a:rPr lang="ja-JP" altLang="en-US" smtClean="0"/>
              <a:t>検索エンジンを用いた演習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1/20	</a:t>
            </a:r>
            <a:r>
              <a:rPr lang="ja-JP" altLang="en-US" smtClean="0"/>
              <a:t>検索エンジンの仕組み</a:t>
            </a:r>
            <a:endParaRPr lang="en-US" altLang="ja-JP" smtClean="0"/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1/27	</a:t>
            </a:r>
            <a:r>
              <a:rPr lang="ja-JP" altLang="en-US" smtClean="0"/>
              <a:t>メディア検索の仕組み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mtClean="0"/>
              <a:t>2</a:t>
            </a:r>
            <a:r>
              <a:rPr lang="ja-JP" altLang="en-US" smtClean="0"/>
              <a:t>/</a:t>
            </a:r>
            <a:r>
              <a:rPr lang="en-US" altLang="ja-JP" smtClean="0"/>
              <a:t>3</a:t>
            </a:r>
            <a:r>
              <a:rPr lang="ja-JP" altLang="en-US" smtClean="0"/>
              <a:t>　消費者生成メディアの最近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555750" y="5891213"/>
            <a:ext cx="3376613" cy="7207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ja-JP" sz="2400" dirty="0"/>
              <a:t>12/25</a:t>
            </a:r>
            <a:r>
              <a:rPr lang="ja-JP" altLang="en-US" sz="2400" dirty="0"/>
              <a:t>は水曜日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教科書（「データベース」で使用）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57375"/>
            <a:ext cx="8001000" cy="45434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タイトル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 smtClean="0"/>
              <a:t>よくわかる</a:t>
            </a:r>
            <a:r>
              <a:rPr lang="en-US" altLang="ja-JP" dirty="0" smtClean="0"/>
              <a:t>Microsoft Office Access 2007</a:t>
            </a:r>
            <a:r>
              <a:rPr lang="ja-JP" altLang="ja-JP" dirty="0" smtClean="0"/>
              <a:t>（基礎）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 smtClean="0"/>
              <a:t>構成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ja-JP" dirty="0" smtClean="0"/>
              <a:t>Access</a:t>
            </a:r>
            <a:r>
              <a:rPr lang="ja-JP" altLang="en-US" dirty="0" smtClean="0"/>
              <a:t>の基礎知識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データベースの設計と作成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テーブルの作成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リレーションシップの作成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クエリの作成（１）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フォームの作成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クエリの作成（２）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レポートの作成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ピボットテーブルとピボットグラフの作成</a:t>
            </a:r>
            <a:endParaRPr lang="en-US" altLang="ja-JP" dirty="0" smtClean="0"/>
          </a:p>
          <a:p>
            <a:pPr marL="985837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ja-JP" altLang="en-US" dirty="0" smtClean="0"/>
              <a:t>便利な機能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評価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評価対象者</a:t>
            </a:r>
          </a:p>
          <a:p>
            <a:pPr lvl="1" eaLnBrk="1" hangingPunct="1"/>
            <a:r>
              <a:rPr lang="ja-JP" altLang="en-US" smtClean="0"/>
              <a:t>全授業の</a:t>
            </a:r>
            <a:r>
              <a:rPr lang="en-US" altLang="ja-JP" smtClean="0"/>
              <a:t>2/3</a:t>
            </a:r>
            <a:r>
              <a:rPr lang="ja-JP" altLang="en-US" smtClean="0"/>
              <a:t>以上出席した者</a:t>
            </a:r>
          </a:p>
          <a:p>
            <a:pPr lvl="1" eaLnBrk="1" hangingPunct="1"/>
            <a:r>
              <a:rPr lang="ja-JP" altLang="en-US" smtClean="0"/>
              <a:t>遅刻・早退は出席とはみなさない</a:t>
            </a:r>
          </a:p>
          <a:p>
            <a:pPr lvl="2" eaLnBrk="1" hangingPunct="1"/>
            <a:r>
              <a:rPr lang="ja-JP" altLang="en-US" smtClean="0"/>
              <a:t>特別な理由（電車の遅延など）がある場合は申し出ること</a:t>
            </a:r>
          </a:p>
          <a:p>
            <a:pPr eaLnBrk="1" hangingPunct="1"/>
            <a:r>
              <a:rPr lang="ja-JP" altLang="en-US" smtClean="0"/>
              <a:t>レポートで評価</a:t>
            </a:r>
          </a:p>
          <a:p>
            <a:pPr lvl="1" eaLnBrk="1" hangingPunct="1"/>
            <a:r>
              <a:rPr lang="ja-JP" altLang="en-US" smtClean="0"/>
              <a:t>授業時にレポート課題を指定</a:t>
            </a:r>
          </a:p>
          <a:p>
            <a:pPr lvl="1" eaLnBrk="1" hangingPunct="1"/>
            <a:r>
              <a:rPr lang="ja-JP" altLang="en-US" smtClean="0"/>
              <a:t>次の授業時にレポートを回収</a:t>
            </a:r>
          </a:p>
          <a:p>
            <a:pPr lvl="2" eaLnBrk="1" hangingPunct="1"/>
            <a:r>
              <a:rPr lang="ja-JP" altLang="en-US" smtClean="0"/>
              <a:t>別時間に回収する場合は別途指定する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ログオン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アカウントを忘れた人は？</a:t>
            </a:r>
          </a:p>
          <a:p>
            <a:pPr lvl="1" eaLnBrk="1" hangingPunct="1"/>
            <a:r>
              <a:rPr lang="en-US" altLang="ja-JP" smtClean="0"/>
              <a:t>guest</a:t>
            </a:r>
            <a:r>
              <a:rPr lang="ja-JP" altLang="en-US" smtClean="0"/>
              <a:t>を渡すので、少し待つように</a:t>
            </a:r>
          </a:p>
          <a:p>
            <a:pPr eaLnBrk="1" hangingPunct="1"/>
            <a:r>
              <a:rPr lang="ja-JP" altLang="en-US" smtClean="0"/>
              <a:t>他の人はログオン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授業サポート体制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Web</a:t>
            </a:r>
          </a:p>
          <a:p>
            <a:pPr lvl="1" eaLnBrk="1" hangingPunct="1"/>
            <a:r>
              <a:rPr lang="en-US" altLang="ja-JP" smtClean="0"/>
              <a:t>http://imlab.jp/~masa/class/2013_db/</a:t>
            </a:r>
            <a:br>
              <a:rPr lang="en-US" altLang="ja-JP" smtClean="0"/>
            </a:br>
            <a:r>
              <a:rPr lang="ja-JP" altLang="en-US" smtClean="0"/>
              <a:t>に授業のページを用意</a:t>
            </a:r>
          </a:p>
          <a:p>
            <a:pPr lvl="1" eaLnBrk="1" hangingPunct="1"/>
            <a:r>
              <a:rPr lang="ja-JP" altLang="en-US" smtClean="0"/>
              <a:t>授業予定、授業資料、レポート課題を掲載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学外からのアクセスには下記のパスワードが必要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User: db</a:t>
            </a:r>
          </a:p>
          <a:p>
            <a:pPr lvl="2" eaLnBrk="1" hangingPunct="1"/>
            <a:r>
              <a:rPr lang="en-US" altLang="ja-JP" smtClean="0"/>
              <a:t>Password: retrieval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1371</TotalTime>
  <Words>212</Words>
  <Application>Microsoft Office PowerPoint</Application>
  <PresentationFormat>画面に合わせる (4:3)</PresentationFormat>
  <Paragraphs>84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Verdana</vt:lpstr>
      <vt:lpstr>ＭＳ Ｐゴシック</vt:lpstr>
      <vt:lpstr>Arial</vt:lpstr>
      <vt:lpstr>Wingdings</vt:lpstr>
      <vt:lpstr>ＭＳ Ｐ明朝</vt:lpstr>
      <vt:lpstr>Profile</vt:lpstr>
      <vt:lpstr>データベースと情報検索</vt:lpstr>
      <vt:lpstr>担当教員紹介</vt:lpstr>
      <vt:lpstr>担当教員紹介</vt:lpstr>
      <vt:lpstr>日程（データベース：担当　吉岡）</vt:lpstr>
      <vt:lpstr>日程（情報検索：担当　岩村）</vt:lpstr>
      <vt:lpstr>教科書（「データベース」で使用）</vt:lpstr>
      <vt:lpstr>評価</vt:lpstr>
      <vt:lpstr>ログオン</vt:lpstr>
      <vt:lpstr>授業サポート体制</vt:lpstr>
      <vt:lpstr>課題</vt:lpstr>
    </vt:vector>
  </TitlesOfParts>
  <Company>大阪府立大学大学院工学研究科情報工学分野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データベースと情報検索</dc:title>
  <dc:creator>黄瀬浩一</dc:creator>
  <cp:lastModifiedBy>岩村雅一</cp:lastModifiedBy>
  <cp:revision>77</cp:revision>
  <dcterms:created xsi:type="dcterms:W3CDTF">2005-04-12T15:39:46Z</dcterms:created>
  <dcterms:modified xsi:type="dcterms:W3CDTF">2013-12-07T15:16:42Z</dcterms:modified>
</cp:coreProperties>
</file>