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7"/>
  </p:notesMasterIdLst>
  <p:handoutMasterIdLst>
    <p:handoutMasterId r:id="rId28"/>
  </p:handoutMasterIdLst>
  <p:sldIdLst>
    <p:sldId id="256" r:id="rId2"/>
    <p:sldId id="335" r:id="rId3"/>
    <p:sldId id="267" r:id="rId4"/>
    <p:sldId id="333" r:id="rId5"/>
    <p:sldId id="334" r:id="rId6"/>
    <p:sldId id="315" r:id="rId7"/>
    <p:sldId id="302" r:id="rId8"/>
    <p:sldId id="317" r:id="rId9"/>
    <p:sldId id="308" r:id="rId10"/>
    <p:sldId id="319" r:id="rId11"/>
    <p:sldId id="318" r:id="rId12"/>
    <p:sldId id="320" r:id="rId13"/>
    <p:sldId id="321" r:id="rId14"/>
    <p:sldId id="322" r:id="rId15"/>
    <p:sldId id="323" r:id="rId16"/>
    <p:sldId id="324" r:id="rId17"/>
    <p:sldId id="325" r:id="rId18"/>
    <p:sldId id="329" r:id="rId19"/>
    <p:sldId id="326" r:id="rId20"/>
    <p:sldId id="327" r:id="rId21"/>
    <p:sldId id="328" r:id="rId22"/>
    <p:sldId id="307" r:id="rId23"/>
    <p:sldId id="310" r:id="rId24"/>
    <p:sldId id="330" r:id="rId25"/>
    <p:sldId id="336" r:id="rId26"/>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06" autoAdjust="0"/>
    <p:restoredTop sz="94660"/>
  </p:normalViewPr>
  <p:slideViewPr>
    <p:cSldViewPr snapToObjects="1">
      <p:cViewPr varScale="1">
        <p:scale>
          <a:sx n="75" d="100"/>
          <a:sy n="75" d="100"/>
        </p:scale>
        <p:origin x="16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n-US" altLang="ja-JP"/>
          </a:p>
        </p:txBody>
      </p:sp>
      <p:sp>
        <p:nvSpPr>
          <p:cNvPr id="2560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n-US" altLang="ja-JP"/>
          </a:p>
        </p:txBody>
      </p:sp>
      <p:sp>
        <p:nvSpPr>
          <p:cNvPr id="2560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n-US" altLang="ja-JP"/>
          </a:p>
        </p:txBody>
      </p:sp>
      <p:sp>
        <p:nvSpPr>
          <p:cNvPr id="2560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panose="020B0604020202020204" pitchFamily="34" charset="0"/>
              </a:defRPr>
            </a:lvl1pPr>
          </a:lstStyle>
          <a:p>
            <a:fld id="{AC16A83E-7D3D-4F30-AAB9-0E23FE403D5B}" type="slidenum">
              <a:rPr lang="en-US" altLang="ja-JP"/>
              <a:pPr/>
              <a:t>‹#›</a:t>
            </a:fld>
            <a:endParaRPr lang="en-US" altLang="ja-JP"/>
          </a:p>
        </p:txBody>
      </p:sp>
    </p:spTree>
    <p:extLst>
      <p:ext uri="{BB962C8B-B14F-4D97-AF65-F5344CB8AC3E}">
        <p14:creationId xmlns:p14="http://schemas.microsoft.com/office/powerpoint/2010/main" val="3135621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ja-JP"/>
          </a:p>
        </p:txBody>
      </p:sp>
      <p:sp>
        <p:nvSpPr>
          <p:cNvPr id="7577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ja-JP"/>
          </a:p>
        </p:txBody>
      </p:sp>
      <p:sp>
        <p:nvSpPr>
          <p:cNvPr id="286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578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ja-JP"/>
          </a:p>
        </p:txBody>
      </p:sp>
      <p:sp>
        <p:nvSpPr>
          <p:cNvPr id="7578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B6BE4B9A-0277-4B09-BFA5-3D09CEE8C987}" type="slidenum">
              <a:rPr lang="en-US" altLang="ja-JP"/>
              <a:pPr/>
              <a:t>‹#›</a:t>
            </a:fld>
            <a:endParaRPr lang="en-US" altLang="ja-JP"/>
          </a:p>
        </p:txBody>
      </p:sp>
    </p:spTree>
    <p:extLst>
      <p:ext uri="{BB962C8B-B14F-4D97-AF65-F5344CB8AC3E}">
        <p14:creationId xmlns:p14="http://schemas.microsoft.com/office/powerpoint/2010/main" val="29875941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87F8BD90-1468-4687-BBDE-B766EC7ECFA8}" type="slidenum">
              <a:rPr lang="en-US" altLang="ja-JP">
                <a:latin typeface="Arial" panose="020B0604020202020204" pitchFamily="34" charset="0"/>
              </a:rPr>
              <a:pPr eaLnBrk="1" hangingPunct="1"/>
              <a:t>1</a:t>
            </a:fld>
            <a:endParaRPr lang="en-US" altLang="ja-JP">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520076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C1DE4517-E9E8-47E9-B67E-F95103042DD5}" type="slidenum">
              <a:rPr lang="en-US" altLang="ja-JP">
                <a:latin typeface="Arial" panose="020B0604020202020204" pitchFamily="34" charset="0"/>
              </a:rPr>
              <a:pPr eaLnBrk="1" hangingPunct="1"/>
              <a:t>10</a:t>
            </a:fld>
            <a:endParaRPr lang="en-US" altLang="ja-JP">
              <a:latin typeface="Arial" panose="020B0604020202020204"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734668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8B3544A8-5A11-4979-AE35-F49F713EB728}" type="slidenum">
              <a:rPr lang="en-US" altLang="ja-JP">
                <a:latin typeface="Arial" panose="020B0604020202020204" pitchFamily="34" charset="0"/>
              </a:rPr>
              <a:pPr eaLnBrk="1" hangingPunct="1"/>
              <a:t>11</a:t>
            </a:fld>
            <a:endParaRPr lang="en-US" altLang="ja-JP">
              <a:latin typeface="Arial" panose="020B0604020202020204"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719480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3F2E4B31-C7B1-47EB-B36D-6D5CFD81F404}" type="slidenum">
              <a:rPr lang="en-US" altLang="ja-JP">
                <a:latin typeface="Arial" panose="020B0604020202020204" pitchFamily="34" charset="0"/>
              </a:rPr>
              <a:pPr eaLnBrk="1" hangingPunct="1"/>
              <a:t>12</a:t>
            </a:fld>
            <a:endParaRPr lang="en-US" altLang="ja-JP">
              <a:latin typeface="Arial" panose="020B0604020202020204"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99721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73D96E28-980F-47CA-ADD7-8953B080DB5B}" type="slidenum">
              <a:rPr lang="en-US" altLang="ja-JP">
                <a:latin typeface="Arial" panose="020B0604020202020204" pitchFamily="34" charset="0"/>
              </a:rPr>
              <a:pPr eaLnBrk="1" hangingPunct="1"/>
              <a:t>13</a:t>
            </a:fld>
            <a:endParaRPr lang="en-US" altLang="ja-JP">
              <a:latin typeface="Arial" panose="020B0604020202020204"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90434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1F919ED5-A6AA-4495-ABDB-531A053F1CDF}" type="slidenum">
              <a:rPr lang="en-US" altLang="ja-JP">
                <a:latin typeface="Arial" panose="020B0604020202020204" pitchFamily="34" charset="0"/>
              </a:rPr>
              <a:pPr eaLnBrk="1" hangingPunct="1"/>
              <a:t>14</a:t>
            </a:fld>
            <a:endParaRPr lang="en-US" altLang="ja-JP">
              <a:latin typeface="Arial" panose="020B0604020202020204"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1074062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77377966-9D23-498D-B9CF-8B77EC4726E0}" type="slidenum">
              <a:rPr lang="en-US" altLang="ja-JP">
                <a:latin typeface="Arial" panose="020B0604020202020204" pitchFamily="34" charset="0"/>
              </a:rPr>
              <a:pPr eaLnBrk="1" hangingPunct="1"/>
              <a:t>15</a:t>
            </a:fld>
            <a:endParaRPr lang="en-US" altLang="ja-JP">
              <a:latin typeface="Arial" panose="020B0604020202020204"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669425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146A90EC-4544-490B-876C-452E9A554E92}" type="slidenum">
              <a:rPr lang="en-US" altLang="ja-JP">
                <a:latin typeface="Arial" panose="020B0604020202020204" pitchFamily="34" charset="0"/>
              </a:rPr>
              <a:pPr eaLnBrk="1" hangingPunct="1"/>
              <a:t>16</a:t>
            </a:fld>
            <a:endParaRPr lang="en-US" altLang="ja-JP">
              <a:latin typeface="Arial" panose="020B0604020202020204"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615538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721DBF08-8EA8-49C6-B29E-B8BE4D934344}" type="slidenum">
              <a:rPr lang="en-US" altLang="ja-JP">
                <a:latin typeface="Arial" panose="020B0604020202020204" pitchFamily="34" charset="0"/>
              </a:rPr>
              <a:pPr eaLnBrk="1" hangingPunct="1"/>
              <a:t>17</a:t>
            </a:fld>
            <a:endParaRPr lang="en-US" altLang="ja-JP">
              <a:latin typeface="Arial" panose="020B0604020202020204"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4013812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45EA04F0-AF48-4749-B3F1-24FBF5539C4A}" type="slidenum">
              <a:rPr lang="en-US" altLang="ja-JP">
                <a:latin typeface="Arial" panose="020B0604020202020204" pitchFamily="34" charset="0"/>
              </a:rPr>
              <a:pPr eaLnBrk="1" hangingPunct="1"/>
              <a:t>18</a:t>
            </a:fld>
            <a:endParaRPr lang="en-US" altLang="ja-JP">
              <a:latin typeface="Arial" panose="020B0604020202020204"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895897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97E88D44-D004-4CF7-BC67-17CB30E43208}" type="slidenum">
              <a:rPr lang="en-US" altLang="ja-JP">
                <a:latin typeface="Arial" panose="020B0604020202020204" pitchFamily="34" charset="0"/>
              </a:rPr>
              <a:pPr eaLnBrk="1" hangingPunct="1"/>
              <a:t>19</a:t>
            </a:fld>
            <a:endParaRPr lang="en-US" altLang="ja-JP">
              <a:latin typeface="Arial" panose="020B0604020202020204"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4271541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BF28A6AE-6AC7-43B9-9AA9-EEC3FC8B29CE}" type="slidenum">
              <a:rPr lang="en-US" altLang="ja-JP">
                <a:latin typeface="Arial" panose="020B0604020202020204" pitchFamily="34" charset="0"/>
              </a:rPr>
              <a:pPr eaLnBrk="1" hangingPunct="1"/>
              <a:t>2</a:t>
            </a:fld>
            <a:endParaRPr lang="en-US" altLang="ja-JP">
              <a:latin typeface="Arial" panose="020B0604020202020204"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563422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E4F6C209-B314-4C6A-8E0A-CEBDAE081702}" type="slidenum">
              <a:rPr lang="en-US" altLang="ja-JP">
                <a:latin typeface="Arial" panose="020B0604020202020204" pitchFamily="34" charset="0"/>
              </a:rPr>
              <a:pPr eaLnBrk="1" hangingPunct="1"/>
              <a:t>20</a:t>
            </a:fld>
            <a:endParaRPr lang="en-US" altLang="ja-JP">
              <a:latin typeface="Arial" panose="020B0604020202020204"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552029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92AE679D-48AF-4899-A855-02CAB79A3459}" type="slidenum">
              <a:rPr lang="en-US" altLang="ja-JP">
                <a:latin typeface="Arial" panose="020B0604020202020204" pitchFamily="34" charset="0"/>
              </a:rPr>
              <a:pPr eaLnBrk="1" hangingPunct="1"/>
              <a:t>21</a:t>
            </a:fld>
            <a:endParaRPr lang="en-US" altLang="ja-JP">
              <a:latin typeface="Arial" panose="020B0604020202020204"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3100640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903B6D93-B09C-4A46-A494-961265FC5DB8}" type="slidenum">
              <a:rPr lang="en-US" altLang="ja-JP">
                <a:latin typeface="Arial" panose="020B0604020202020204" pitchFamily="34" charset="0"/>
              </a:rPr>
              <a:pPr eaLnBrk="1" hangingPunct="1"/>
              <a:t>22</a:t>
            </a:fld>
            <a:endParaRPr lang="en-US" altLang="ja-JP">
              <a:latin typeface="Arial" panose="020B0604020202020204"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8996698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CC0B6258-85CD-4168-8BC8-9A512E1575BE}" type="slidenum">
              <a:rPr lang="en-US" altLang="ja-JP">
                <a:latin typeface="Arial" panose="020B0604020202020204" pitchFamily="34" charset="0"/>
              </a:rPr>
              <a:pPr eaLnBrk="1" hangingPunct="1"/>
              <a:t>23</a:t>
            </a:fld>
            <a:endParaRPr lang="en-US" altLang="ja-JP">
              <a:latin typeface="Arial" panose="020B0604020202020204"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8692297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A2E6A479-034E-467E-8523-0D3D5719B28F}" type="slidenum">
              <a:rPr lang="en-US" altLang="ja-JP">
                <a:latin typeface="Arial" panose="020B0604020202020204" pitchFamily="34" charset="0"/>
              </a:rPr>
              <a:pPr eaLnBrk="1" hangingPunct="1"/>
              <a:t>24</a:t>
            </a:fld>
            <a:endParaRPr lang="en-US" altLang="ja-JP">
              <a:latin typeface="Arial" panose="020B0604020202020204"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008085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9C7130E9-5D7F-4651-8902-40775FD2FC86}" type="slidenum">
              <a:rPr lang="en-US" altLang="ja-JP">
                <a:latin typeface="Arial" panose="020B0604020202020204" pitchFamily="34" charset="0"/>
              </a:rPr>
              <a:pPr eaLnBrk="1" hangingPunct="1"/>
              <a:t>3</a:t>
            </a:fld>
            <a:endParaRPr lang="en-US" altLang="ja-JP">
              <a:latin typeface="Arial" panose="020B0604020202020204"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151513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90ACD605-527E-4F46-97EF-F677BDB9FEBF}" type="slidenum">
              <a:rPr lang="en-US" altLang="ja-JP">
                <a:latin typeface="Arial" panose="020B0604020202020204" pitchFamily="34" charset="0"/>
              </a:rPr>
              <a:pPr eaLnBrk="1" hangingPunct="1"/>
              <a:t>4</a:t>
            </a:fld>
            <a:endParaRPr lang="en-US" altLang="ja-JP">
              <a:latin typeface="Arial" panose="020B0604020202020204"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000939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7DDBFF66-C4CB-428F-A263-B6BC4895E730}" type="slidenum">
              <a:rPr lang="en-US" altLang="ja-JP">
                <a:latin typeface="Arial" panose="020B0604020202020204" pitchFamily="34" charset="0"/>
              </a:rPr>
              <a:pPr eaLnBrk="1" hangingPunct="1"/>
              <a:t>5</a:t>
            </a:fld>
            <a:endParaRPr lang="en-US" altLang="ja-JP">
              <a:latin typeface="Arial" panose="020B060402020202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356901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328B4642-00A3-418A-B579-2332BD12919B}" type="slidenum">
              <a:rPr lang="en-US" altLang="ja-JP">
                <a:latin typeface="Arial" panose="020B0604020202020204" pitchFamily="34" charset="0"/>
              </a:rPr>
              <a:pPr eaLnBrk="1" hangingPunct="1"/>
              <a:t>6</a:t>
            </a:fld>
            <a:endParaRPr lang="en-US" altLang="ja-JP">
              <a:latin typeface="Arial" panose="020B0604020202020204"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769706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16AA5156-7292-4D13-A14C-B152D4F43110}" type="slidenum">
              <a:rPr lang="en-US" altLang="ja-JP">
                <a:latin typeface="Arial" panose="020B0604020202020204" pitchFamily="34" charset="0"/>
              </a:rPr>
              <a:pPr eaLnBrk="1" hangingPunct="1"/>
              <a:t>7</a:t>
            </a:fld>
            <a:endParaRPr lang="en-US" altLang="ja-JP">
              <a:latin typeface="Arial" panose="020B0604020202020204"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25814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C90F67ED-FC51-42E7-A8FE-FA1A0CC36E07}" type="slidenum">
              <a:rPr lang="en-US" altLang="ja-JP">
                <a:latin typeface="Arial" panose="020B0604020202020204" pitchFamily="34" charset="0"/>
              </a:rPr>
              <a:pPr eaLnBrk="1" hangingPunct="1"/>
              <a:t>8</a:t>
            </a:fld>
            <a:endParaRPr lang="en-US" altLang="ja-JP">
              <a:latin typeface="Arial" panose="020B0604020202020204"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494813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4F6DB89C-9EA5-48BD-8362-7A9D2D35E9EB}" type="slidenum">
              <a:rPr lang="en-US" altLang="ja-JP">
                <a:latin typeface="Arial" panose="020B0604020202020204" pitchFamily="34" charset="0"/>
              </a:rPr>
              <a:pPr eaLnBrk="1" hangingPunct="1"/>
              <a:t>9</a:t>
            </a:fld>
            <a:endParaRPr lang="en-US" altLang="ja-JP">
              <a:latin typeface="Arial" panose="020B0604020202020204"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425687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2290"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 タイトルの書式設定</a:t>
            </a:r>
          </a:p>
        </p:txBody>
      </p:sp>
      <p:sp>
        <p:nvSpPr>
          <p:cNvPr id="122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マスタ 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fld id="{BD2CD9D5-F118-4BAA-81EC-8EC445346C09}" type="slidenum">
              <a:rPr lang="en-US" altLang="ja-JP"/>
              <a:pPr/>
              <a:t>‹#›</a:t>
            </a:fld>
            <a:endParaRPr lang="en-US" altLang="ja-JP"/>
          </a:p>
        </p:txBody>
      </p:sp>
    </p:spTree>
    <p:extLst>
      <p:ext uri="{BB962C8B-B14F-4D97-AF65-F5344CB8AC3E}">
        <p14:creationId xmlns:p14="http://schemas.microsoft.com/office/powerpoint/2010/main" val="2208065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908B5172-CDB6-4479-B68C-E90D4A6A565D}" type="slidenum">
              <a:rPr lang="en-US" altLang="ja-JP"/>
              <a:pPr/>
              <a:t>‹#›</a:t>
            </a:fld>
            <a:endParaRPr lang="en-US" altLang="ja-JP"/>
          </a:p>
        </p:txBody>
      </p:sp>
    </p:spTree>
    <p:extLst>
      <p:ext uri="{BB962C8B-B14F-4D97-AF65-F5344CB8AC3E}">
        <p14:creationId xmlns:p14="http://schemas.microsoft.com/office/powerpoint/2010/main" val="17527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CE314478-0466-4686-BE63-B832DCD2FF0E}" type="slidenum">
              <a:rPr lang="en-US" altLang="ja-JP"/>
              <a:pPr/>
              <a:t>‹#›</a:t>
            </a:fld>
            <a:endParaRPr lang="en-US" altLang="ja-JP"/>
          </a:p>
        </p:txBody>
      </p:sp>
    </p:spTree>
    <p:extLst>
      <p:ext uri="{BB962C8B-B14F-4D97-AF65-F5344CB8AC3E}">
        <p14:creationId xmlns:p14="http://schemas.microsoft.com/office/powerpoint/2010/main" val="139212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9F436FDD-E7F2-44CF-8EAC-780366E70CE9}" type="slidenum">
              <a:rPr lang="en-US" altLang="ja-JP"/>
              <a:pPr/>
              <a:t>‹#›</a:t>
            </a:fld>
            <a:endParaRPr lang="en-US" altLang="ja-JP"/>
          </a:p>
        </p:txBody>
      </p:sp>
    </p:spTree>
    <p:extLst>
      <p:ext uri="{BB962C8B-B14F-4D97-AF65-F5344CB8AC3E}">
        <p14:creationId xmlns:p14="http://schemas.microsoft.com/office/powerpoint/2010/main" val="3906813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89F66951-007F-4649-A64A-63146559DF5E}" type="slidenum">
              <a:rPr lang="en-US" altLang="ja-JP"/>
              <a:pPr/>
              <a:t>‹#›</a:t>
            </a:fld>
            <a:endParaRPr lang="en-US" altLang="ja-JP"/>
          </a:p>
        </p:txBody>
      </p:sp>
    </p:spTree>
    <p:extLst>
      <p:ext uri="{BB962C8B-B14F-4D97-AF65-F5344CB8AC3E}">
        <p14:creationId xmlns:p14="http://schemas.microsoft.com/office/powerpoint/2010/main" val="4144414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E005DDAB-AC44-48C1-B98D-6B6509291AFD}" type="slidenum">
              <a:rPr lang="en-US" altLang="ja-JP"/>
              <a:pPr/>
              <a:t>‹#›</a:t>
            </a:fld>
            <a:endParaRPr lang="en-US" altLang="ja-JP"/>
          </a:p>
        </p:txBody>
      </p:sp>
    </p:spTree>
    <p:extLst>
      <p:ext uri="{BB962C8B-B14F-4D97-AF65-F5344CB8AC3E}">
        <p14:creationId xmlns:p14="http://schemas.microsoft.com/office/powerpoint/2010/main" val="1399790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C657487-F782-4CE7-8E39-86A4156F2481}" type="slidenum">
              <a:rPr lang="en-US" altLang="ja-JP"/>
              <a:pPr/>
              <a:t>‹#›</a:t>
            </a:fld>
            <a:endParaRPr lang="en-US" altLang="ja-JP"/>
          </a:p>
        </p:txBody>
      </p:sp>
    </p:spTree>
    <p:extLst>
      <p:ext uri="{BB962C8B-B14F-4D97-AF65-F5344CB8AC3E}">
        <p14:creationId xmlns:p14="http://schemas.microsoft.com/office/powerpoint/2010/main" val="30909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3AE264A2-CF2D-4735-A34B-C8D4FCB64E50}" type="slidenum">
              <a:rPr lang="en-US" altLang="ja-JP"/>
              <a:pPr/>
              <a:t>‹#›</a:t>
            </a:fld>
            <a:endParaRPr lang="en-US" altLang="ja-JP"/>
          </a:p>
        </p:txBody>
      </p:sp>
    </p:spTree>
    <p:extLst>
      <p:ext uri="{BB962C8B-B14F-4D97-AF65-F5344CB8AC3E}">
        <p14:creationId xmlns:p14="http://schemas.microsoft.com/office/powerpoint/2010/main" val="2753221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7894E402-23C7-4954-87EA-F3DCCFF7E80E}" type="slidenum">
              <a:rPr lang="en-US" altLang="ja-JP"/>
              <a:pPr/>
              <a:t>‹#›</a:t>
            </a:fld>
            <a:endParaRPr lang="en-US" altLang="ja-JP"/>
          </a:p>
        </p:txBody>
      </p:sp>
    </p:spTree>
    <p:extLst>
      <p:ext uri="{BB962C8B-B14F-4D97-AF65-F5344CB8AC3E}">
        <p14:creationId xmlns:p14="http://schemas.microsoft.com/office/powerpoint/2010/main" val="2944719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95549F44-FF28-4695-B957-C776CE1B2091}" type="slidenum">
              <a:rPr lang="en-US" altLang="ja-JP"/>
              <a:pPr/>
              <a:t>‹#›</a:t>
            </a:fld>
            <a:endParaRPr lang="en-US" altLang="ja-JP"/>
          </a:p>
        </p:txBody>
      </p:sp>
    </p:spTree>
    <p:extLst>
      <p:ext uri="{BB962C8B-B14F-4D97-AF65-F5344CB8AC3E}">
        <p14:creationId xmlns:p14="http://schemas.microsoft.com/office/powerpoint/2010/main" val="3849806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4F487428-BC31-487D-B191-424A86C2A49E}" type="slidenum">
              <a:rPr lang="en-US" altLang="ja-JP"/>
              <a:pPr/>
              <a:t>‹#›</a:t>
            </a:fld>
            <a:endParaRPr lang="en-US" altLang="ja-JP"/>
          </a:p>
        </p:txBody>
      </p:sp>
    </p:spTree>
    <p:extLst>
      <p:ext uri="{BB962C8B-B14F-4D97-AF65-F5344CB8AC3E}">
        <p14:creationId xmlns:p14="http://schemas.microsoft.com/office/powerpoint/2010/main" val="1517581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7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112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1127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fld id="{50602D17-529B-4900-A97B-12599752CA99}"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750"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データベースと情報検索</a:t>
            </a:r>
          </a:p>
        </p:txBody>
      </p:sp>
      <p:sp>
        <p:nvSpPr>
          <p:cNvPr id="3075" name="Rectangle 3"/>
          <p:cNvSpPr>
            <a:spLocks noGrp="1" noChangeArrowheads="1"/>
          </p:cNvSpPr>
          <p:nvPr>
            <p:ph type="subTitle" idx="1"/>
          </p:nvPr>
        </p:nvSpPr>
        <p:spPr>
          <a:xfrm>
            <a:off x="1447800" y="3429000"/>
            <a:ext cx="7010400" cy="2447925"/>
          </a:xfrm>
        </p:spPr>
        <p:txBody>
          <a:bodyPr/>
          <a:lstStyle/>
          <a:p>
            <a:pPr eaLnBrk="1" hangingPunct="1">
              <a:lnSpc>
                <a:spcPct val="90000"/>
              </a:lnSpc>
            </a:pPr>
            <a:r>
              <a:rPr lang="ja-JP" altLang="en-US" dirty="0" smtClean="0"/>
              <a:t>情報検索（１）　　　　　</a:t>
            </a:r>
          </a:p>
          <a:p>
            <a:pPr eaLnBrk="1" hangingPunct="1">
              <a:lnSpc>
                <a:spcPct val="90000"/>
              </a:lnSpc>
            </a:pPr>
            <a:r>
              <a:rPr lang="ja-JP" altLang="en-US" sz="3000" dirty="0" smtClean="0"/>
              <a:t>　　　　　検索エンジンを使ってみる</a:t>
            </a:r>
            <a:endParaRPr lang="ja-JP" altLang="en-US" dirty="0" smtClean="0"/>
          </a:p>
          <a:p>
            <a:pPr eaLnBrk="1" hangingPunct="1"/>
            <a:r>
              <a:rPr lang="ja-JP" altLang="en-US" dirty="0" smtClean="0"/>
              <a:t>工学部担当</a:t>
            </a:r>
          </a:p>
          <a:p>
            <a:pPr eaLnBrk="1" hangingPunct="1"/>
            <a:r>
              <a:rPr lang="ja-JP" altLang="en-US" dirty="0" smtClean="0"/>
              <a:t>　教員　岩村　雅一</a:t>
            </a:r>
          </a:p>
          <a:p>
            <a:pPr eaLnBrk="1" hangingPunct="1"/>
            <a:r>
              <a:rPr lang="ja-JP" altLang="en-US" smtClean="0"/>
              <a:t>　</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ja-JP" altLang="en-US" smtClean="0"/>
              <a:t>マイナス検索、プラス検索</a:t>
            </a:r>
          </a:p>
        </p:txBody>
      </p:sp>
      <p:sp>
        <p:nvSpPr>
          <p:cNvPr id="12291" name="Rectangle 3"/>
          <p:cNvSpPr>
            <a:spLocks noGrp="1" noChangeArrowheads="1"/>
          </p:cNvSpPr>
          <p:nvPr>
            <p:ph type="body" idx="1"/>
          </p:nvPr>
        </p:nvSpPr>
        <p:spPr/>
        <p:txBody>
          <a:bodyPr/>
          <a:lstStyle/>
          <a:p>
            <a:pPr eaLnBrk="1" hangingPunct="1"/>
            <a:r>
              <a:rPr lang="ja-JP" altLang="en-US" smtClean="0"/>
              <a:t>マイナス検索</a:t>
            </a:r>
          </a:p>
          <a:p>
            <a:pPr lvl="1" eaLnBrk="1" hangingPunct="1"/>
            <a:r>
              <a:rPr lang="en-US" altLang="ja-JP" smtClean="0"/>
              <a:t>not</a:t>
            </a:r>
            <a:r>
              <a:rPr lang="ja-JP" altLang="en-US" smtClean="0"/>
              <a:t>の意味</a:t>
            </a:r>
          </a:p>
          <a:p>
            <a:pPr lvl="1" eaLnBrk="1" hangingPunct="1"/>
            <a:r>
              <a:rPr lang="ja-JP" altLang="en-US" smtClean="0"/>
              <a:t>キーワード</a:t>
            </a:r>
            <a:r>
              <a:rPr lang="en-US" altLang="ja-JP" smtClean="0"/>
              <a:t>x</a:t>
            </a:r>
            <a:r>
              <a:rPr lang="ja-JP" altLang="en-US" smtClean="0"/>
              <a:t>を含まない　</a:t>
            </a:r>
            <a:r>
              <a:rPr lang="en-US" altLang="ja-JP" smtClean="0">
                <a:latin typeface="Arial" panose="020B0604020202020204" pitchFamily="34" charset="0"/>
              </a:rPr>
              <a:t>–</a:t>
            </a:r>
            <a:r>
              <a:rPr lang="en-US" altLang="ja-JP" smtClean="0"/>
              <a:t>x</a:t>
            </a:r>
          </a:p>
          <a:p>
            <a:pPr lvl="1" eaLnBrk="1" hangingPunct="1"/>
            <a:r>
              <a:rPr lang="ja-JP" altLang="en-US" smtClean="0"/>
              <a:t>「阪神 </a:t>
            </a:r>
            <a:r>
              <a:rPr lang="en-US" altLang="ja-JP" smtClean="0">
                <a:latin typeface="Arial" panose="020B0604020202020204" pitchFamily="34" charset="0"/>
              </a:rPr>
              <a:t>–</a:t>
            </a:r>
            <a:r>
              <a:rPr lang="ja-JP" altLang="en-US" smtClean="0"/>
              <a:t>タイガース」</a:t>
            </a:r>
          </a:p>
          <a:p>
            <a:pPr eaLnBrk="1" hangingPunct="1"/>
            <a:r>
              <a:rPr lang="ja-JP" altLang="en-US" smtClean="0"/>
              <a:t>プラス検索</a:t>
            </a:r>
          </a:p>
          <a:p>
            <a:pPr lvl="1" eaLnBrk="1" hangingPunct="1"/>
            <a:r>
              <a:rPr lang="ja-JP" altLang="en-US" smtClean="0"/>
              <a:t>ストップワード</a:t>
            </a:r>
            <a:r>
              <a:rPr lang="en-US" altLang="ja-JP" smtClean="0"/>
              <a:t>(a the </a:t>
            </a:r>
            <a:r>
              <a:rPr lang="ja-JP" altLang="en-US" smtClean="0"/>
              <a:t>など</a:t>
            </a:r>
            <a:r>
              <a:rPr lang="en-US" altLang="ja-JP" smtClean="0"/>
              <a:t>)</a:t>
            </a:r>
            <a:r>
              <a:rPr lang="ja-JP" altLang="en-US" smtClean="0"/>
              <a:t>を含める</a:t>
            </a:r>
          </a:p>
          <a:p>
            <a:pPr lvl="1" eaLnBrk="1" hangingPunct="1"/>
            <a:r>
              <a:rPr lang="ja-JP" altLang="en-US" smtClean="0"/>
              <a:t>「</a:t>
            </a:r>
            <a:r>
              <a:rPr lang="en-US" altLang="ja-JP" smtClean="0"/>
              <a:t>+the king</a:t>
            </a:r>
            <a:r>
              <a:rPr lang="ja-JP" altLang="en-US"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smtClean="0"/>
              <a:t>フレーズ検索</a:t>
            </a:r>
          </a:p>
        </p:txBody>
      </p:sp>
      <p:sp>
        <p:nvSpPr>
          <p:cNvPr id="13315" name="Rectangle 3"/>
          <p:cNvSpPr>
            <a:spLocks noGrp="1" noChangeArrowheads="1"/>
          </p:cNvSpPr>
          <p:nvPr>
            <p:ph type="body" idx="1"/>
          </p:nvPr>
        </p:nvSpPr>
        <p:spPr/>
        <p:txBody>
          <a:bodyPr/>
          <a:lstStyle/>
          <a:p>
            <a:pPr eaLnBrk="1" hangingPunct="1"/>
            <a:r>
              <a:rPr lang="en-US" altLang="ja-JP" smtClean="0">
                <a:latin typeface="Arial" panose="020B0604020202020204" pitchFamily="34" charset="0"/>
              </a:rPr>
              <a:t>“</a:t>
            </a:r>
            <a:r>
              <a:rPr lang="en-US" altLang="ja-JP" smtClean="0"/>
              <a:t>radio button</a:t>
            </a:r>
            <a:r>
              <a:rPr lang="en-US" altLang="ja-JP" smtClean="0">
                <a:latin typeface="Arial" panose="020B0604020202020204" pitchFamily="34" charset="0"/>
              </a:rPr>
              <a:t>”</a:t>
            </a:r>
            <a:endParaRPr lang="en-US" altLang="ja-JP" smtClean="0"/>
          </a:p>
          <a:p>
            <a:pPr eaLnBrk="1" hangingPunct="1"/>
            <a:r>
              <a:rPr lang="en-US" altLang="ja-JP" smtClean="0"/>
              <a:t>and, or, not</a:t>
            </a:r>
            <a:r>
              <a:rPr lang="ja-JP" altLang="en-US" smtClean="0"/>
              <a:t>も使える</a:t>
            </a:r>
          </a:p>
          <a:p>
            <a:pPr lvl="1" eaLnBrk="1" hangingPunct="1"/>
            <a:r>
              <a:rPr lang="en-US" altLang="ja-JP" smtClean="0"/>
              <a:t>snowblower snowmobile </a:t>
            </a:r>
            <a:r>
              <a:rPr lang="en-US" altLang="ja-JP" smtClean="0">
                <a:latin typeface="Arial" panose="020B0604020202020204" pitchFamily="34" charset="0"/>
              </a:rPr>
              <a:t>–”</a:t>
            </a:r>
            <a:r>
              <a:rPr lang="en-US" altLang="ja-JP" smtClean="0"/>
              <a:t>green bay</a:t>
            </a:r>
            <a:r>
              <a:rPr lang="en-US" altLang="ja-JP" smtClean="0">
                <a:latin typeface="Arial" panose="020B0604020202020204" pitchFamily="34" charset="0"/>
              </a:rPr>
              <a:t>”</a:t>
            </a:r>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ja-JP" altLang="en-US" dirty="0" smtClean="0"/>
              <a:t>類義語検索</a:t>
            </a:r>
          </a:p>
        </p:txBody>
      </p:sp>
      <p:sp>
        <p:nvSpPr>
          <p:cNvPr id="14339" name="Rectangle 3"/>
          <p:cNvSpPr>
            <a:spLocks noGrp="1" noChangeArrowheads="1"/>
          </p:cNvSpPr>
          <p:nvPr>
            <p:ph type="body" idx="1"/>
          </p:nvPr>
        </p:nvSpPr>
        <p:spPr/>
        <p:txBody>
          <a:bodyPr/>
          <a:lstStyle/>
          <a:p>
            <a:pPr eaLnBrk="1" hangingPunct="1"/>
            <a:r>
              <a:rPr lang="en-US" altLang="ja-JP" dirty="0" smtClean="0"/>
              <a:t>~</a:t>
            </a:r>
            <a:r>
              <a:rPr lang="ja-JP" altLang="en-US" dirty="0" smtClean="0"/>
              <a:t>をつける</a:t>
            </a:r>
          </a:p>
          <a:p>
            <a:pPr lvl="1" eaLnBrk="1" hangingPunct="1"/>
            <a:r>
              <a:rPr lang="ja-JP" altLang="en-US" dirty="0" smtClean="0"/>
              <a:t>「</a:t>
            </a:r>
            <a:r>
              <a:rPr lang="en-US" altLang="ja-JP" dirty="0" smtClean="0"/>
              <a:t>~ape</a:t>
            </a:r>
            <a:r>
              <a:rPr lang="ja-JP" altLang="en-US" dirty="0" smtClean="0"/>
              <a:t>」とすると、「</a:t>
            </a:r>
            <a:r>
              <a:rPr lang="en-US" altLang="ja-JP" dirty="0" smtClean="0"/>
              <a:t>monkey, gorilla</a:t>
            </a:r>
            <a:r>
              <a:rPr lang="ja-JP" altLang="en-US" dirty="0" smtClean="0"/>
              <a:t>」などにもマッチ</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ja-JP" altLang="en-US" smtClean="0"/>
              <a:t>数値の範囲指定</a:t>
            </a:r>
          </a:p>
        </p:txBody>
      </p:sp>
      <p:sp>
        <p:nvSpPr>
          <p:cNvPr id="15363" name="Rectangle 3"/>
          <p:cNvSpPr>
            <a:spLocks noGrp="1" noChangeArrowheads="1"/>
          </p:cNvSpPr>
          <p:nvPr>
            <p:ph type="body" idx="1"/>
          </p:nvPr>
        </p:nvSpPr>
        <p:spPr/>
        <p:txBody>
          <a:bodyPr/>
          <a:lstStyle/>
          <a:p>
            <a:pPr eaLnBrk="1" hangingPunct="1"/>
            <a:r>
              <a:rPr lang="ja-JP" altLang="en-US" smtClean="0"/>
              <a:t>「</a:t>
            </a:r>
            <a:r>
              <a:rPr lang="en-US" altLang="ja-JP" smtClean="0"/>
              <a:t>x..y</a:t>
            </a:r>
            <a:r>
              <a:rPr lang="ja-JP" altLang="en-US" smtClean="0"/>
              <a:t>」で</a:t>
            </a:r>
            <a:r>
              <a:rPr lang="en-US" altLang="ja-JP" smtClean="0"/>
              <a:t>x</a:t>
            </a:r>
            <a:r>
              <a:rPr lang="ja-JP" altLang="en-US" smtClean="0"/>
              <a:t>以上</a:t>
            </a:r>
            <a:r>
              <a:rPr lang="en-US" altLang="ja-JP" smtClean="0"/>
              <a:t>y</a:t>
            </a:r>
            <a:r>
              <a:rPr lang="ja-JP" altLang="en-US" smtClean="0"/>
              <a:t>以下を表す</a:t>
            </a:r>
          </a:p>
          <a:p>
            <a:pPr eaLnBrk="1" hangingPunct="1"/>
            <a:r>
              <a:rPr lang="ja-JP" altLang="en-US" smtClean="0"/>
              <a:t>「</a:t>
            </a:r>
            <a:r>
              <a:rPr lang="en-US" altLang="ja-JP" smtClean="0"/>
              <a:t>numrange:x-y</a:t>
            </a:r>
            <a:r>
              <a:rPr lang="ja-JP" altLang="en-US" smtClean="0"/>
              <a:t>」でもよい</a:t>
            </a:r>
          </a:p>
          <a:p>
            <a:pPr eaLnBrk="1" hangingPunct="1"/>
            <a:r>
              <a:rPr lang="ja-JP" altLang="en-US" smtClean="0"/>
              <a:t>例：「デジタルカメラ </a:t>
            </a:r>
            <a:r>
              <a:rPr lang="en-US" altLang="ja-JP" smtClean="0"/>
              <a:t>900..1200 </a:t>
            </a:r>
            <a:r>
              <a:rPr lang="ja-JP" altLang="en-US" smtClean="0"/>
              <a:t>万画素」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smtClean="0"/>
              <a:t>ワイルドカード</a:t>
            </a:r>
          </a:p>
        </p:txBody>
      </p:sp>
      <p:sp>
        <p:nvSpPr>
          <p:cNvPr id="16387" name="Rectangle 3"/>
          <p:cNvSpPr>
            <a:spLocks noGrp="1" noChangeArrowheads="1"/>
          </p:cNvSpPr>
          <p:nvPr>
            <p:ph type="body" idx="1"/>
          </p:nvPr>
        </p:nvSpPr>
        <p:spPr/>
        <p:txBody>
          <a:bodyPr/>
          <a:lstStyle/>
          <a:p>
            <a:pPr eaLnBrk="1" hangingPunct="1"/>
            <a:r>
              <a:rPr lang="ja-JP" altLang="en-US" smtClean="0"/>
              <a:t>「</a:t>
            </a:r>
            <a:r>
              <a:rPr lang="en-US" altLang="ja-JP" smtClean="0"/>
              <a:t>three * mice</a:t>
            </a:r>
            <a:r>
              <a:rPr lang="ja-JP" altLang="en-US" smtClean="0"/>
              <a:t>」　*は任意の１単語に対応</a:t>
            </a:r>
          </a:p>
          <a:p>
            <a:pPr lvl="1" eaLnBrk="1" hangingPunct="1"/>
            <a:r>
              <a:rPr lang="ja-JP" altLang="en-US" smtClean="0"/>
              <a:t>「</a:t>
            </a:r>
            <a:r>
              <a:rPr lang="en-US" altLang="ja-JP" smtClean="0"/>
              <a:t>three blind mice</a:t>
            </a:r>
            <a:r>
              <a:rPr lang="ja-JP" altLang="en-US" smtClean="0"/>
              <a:t>」、「</a:t>
            </a:r>
            <a:r>
              <a:rPr lang="en-US" altLang="ja-JP" smtClean="0"/>
              <a:t>three blue mice</a:t>
            </a:r>
            <a:r>
              <a:rPr lang="ja-JP" altLang="en-US" smtClean="0"/>
              <a:t>」などにマッチする</a:t>
            </a:r>
          </a:p>
          <a:p>
            <a:pPr eaLnBrk="1" hangingPunct="1"/>
            <a:r>
              <a:rPr lang="ja-JP" altLang="en-US" smtClean="0"/>
              <a:t>「*の都」は「杜の都」、「水の都」にマッチ</a:t>
            </a:r>
          </a:p>
          <a:p>
            <a:pPr eaLnBrk="1" hangingPunct="1"/>
            <a:r>
              <a:rPr lang="ja-JP" altLang="en-US" smtClean="0"/>
              <a:t>英語の用法を調べたいとき、歌詞を調べたいときなどに役立つ</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dirty="0" smtClean="0"/>
              <a:t>３２語の制限</a:t>
            </a:r>
          </a:p>
        </p:txBody>
      </p:sp>
      <p:sp>
        <p:nvSpPr>
          <p:cNvPr id="17411" name="Rectangle 3"/>
          <p:cNvSpPr>
            <a:spLocks noGrp="1" noChangeArrowheads="1"/>
          </p:cNvSpPr>
          <p:nvPr>
            <p:ph type="body" idx="1"/>
          </p:nvPr>
        </p:nvSpPr>
        <p:spPr/>
        <p:txBody>
          <a:bodyPr/>
          <a:lstStyle/>
          <a:p>
            <a:pPr eaLnBrk="1" hangingPunct="1">
              <a:lnSpc>
                <a:spcPct val="90000"/>
              </a:lnSpc>
            </a:pPr>
            <a:r>
              <a:rPr lang="ja-JP" altLang="en-US" dirty="0" smtClean="0"/>
              <a:t>検索質問として与えられるのは３２語まで</a:t>
            </a:r>
          </a:p>
          <a:p>
            <a:pPr lvl="1" eaLnBrk="1" hangingPunct="1">
              <a:lnSpc>
                <a:spcPct val="90000"/>
              </a:lnSpc>
            </a:pPr>
            <a:r>
              <a:rPr lang="ja-JP" altLang="en-US" dirty="0" smtClean="0"/>
              <a:t>ワイルドカードを使う場合を除く</a:t>
            </a:r>
          </a:p>
          <a:p>
            <a:pPr eaLnBrk="1" hangingPunct="1">
              <a:lnSpc>
                <a:spcPct val="90000"/>
              </a:lnSpc>
            </a:pPr>
            <a:r>
              <a:rPr lang="en-US" altLang="ja-JP" dirty="0" smtClean="0">
                <a:latin typeface="Arial" panose="020B0604020202020204" pitchFamily="34" charset="0"/>
              </a:rPr>
              <a:t>“</a:t>
            </a:r>
            <a:r>
              <a:rPr lang="en-US" altLang="ja-JP" dirty="0" smtClean="0"/>
              <a:t>It has been three years since Osaka Prefecture University, Osaka Women's University and Osaka Prefecture College of Nursing integrated into one university, incorporated and reemerged as the Osaka Prefecture” </a:t>
            </a:r>
            <a:r>
              <a:rPr lang="ja-JP" altLang="en-US" dirty="0" smtClean="0"/>
              <a:t>なら、どのページ？</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smtClean="0"/>
              <a:t>特別構文（１）</a:t>
            </a:r>
          </a:p>
        </p:txBody>
      </p:sp>
      <p:sp>
        <p:nvSpPr>
          <p:cNvPr id="18435" name="Rectangle 3"/>
          <p:cNvSpPr>
            <a:spLocks noGrp="1" noChangeArrowheads="1"/>
          </p:cNvSpPr>
          <p:nvPr>
            <p:ph type="body" idx="1"/>
          </p:nvPr>
        </p:nvSpPr>
        <p:spPr/>
        <p:txBody>
          <a:bodyPr/>
          <a:lstStyle/>
          <a:p>
            <a:pPr eaLnBrk="1" hangingPunct="1">
              <a:lnSpc>
                <a:spcPct val="90000"/>
              </a:lnSpc>
            </a:pPr>
            <a:r>
              <a:rPr lang="en-US" altLang="ja-JP" smtClean="0"/>
              <a:t>intitle: </a:t>
            </a:r>
            <a:r>
              <a:rPr lang="ja-JP" altLang="en-US" smtClean="0"/>
              <a:t>タイトルのみを検索</a:t>
            </a:r>
          </a:p>
          <a:p>
            <a:pPr lvl="1" eaLnBrk="1" hangingPunct="1">
              <a:lnSpc>
                <a:spcPct val="90000"/>
              </a:lnSpc>
            </a:pPr>
            <a:r>
              <a:rPr lang="ja-JP" altLang="en-US" smtClean="0"/>
              <a:t>「</a:t>
            </a:r>
            <a:r>
              <a:rPr lang="en-US" altLang="ja-JP" smtClean="0"/>
              <a:t>intitle:</a:t>
            </a:r>
            <a:r>
              <a:rPr lang="en-US" altLang="ja-JP" smtClean="0">
                <a:latin typeface="Arial" panose="020B0604020202020204" pitchFamily="34" charset="0"/>
              </a:rPr>
              <a:t>”</a:t>
            </a:r>
            <a:r>
              <a:rPr lang="en-US" altLang="ja-JP" smtClean="0"/>
              <a:t>george bush</a:t>
            </a:r>
            <a:r>
              <a:rPr lang="en-US" altLang="ja-JP" smtClean="0">
                <a:latin typeface="Arial" panose="020B0604020202020204" pitchFamily="34" charset="0"/>
              </a:rPr>
              <a:t>”</a:t>
            </a:r>
            <a:r>
              <a:rPr lang="ja-JP" altLang="en-US" smtClean="0"/>
              <a:t>」</a:t>
            </a:r>
          </a:p>
          <a:p>
            <a:pPr lvl="1" eaLnBrk="1" hangingPunct="1">
              <a:lnSpc>
                <a:spcPct val="90000"/>
              </a:lnSpc>
            </a:pPr>
            <a:r>
              <a:rPr lang="ja-JP" altLang="en-US" smtClean="0"/>
              <a:t>「</a:t>
            </a:r>
            <a:r>
              <a:rPr lang="en-US" altLang="ja-JP" smtClean="0"/>
              <a:t>allintitle:</a:t>
            </a:r>
            <a:r>
              <a:rPr lang="en-US" altLang="ja-JP" smtClean="0">
                <a:latin typeface="Arial" panose="020B0604020202020204" pitchFamily="34" charset="0"/>
              </a:rPr>
              <a:t>”</a:t>
            </a:r>
            <a:r>
              <a:rPr lang="en-US" altLang="ja-JP" smtClean="0"/>
              <a:t>money supply</a:t>
            </a:r>
            <a:r>
              <a:rPr lang="en-US" altLang="ja-JP" smtClean="0">
                <a:latin typeface="Arial" panose="020B0604020202020204" pitchFamily="34" charset="0"/>
              </a:rPr>
              <a:t>”</a:t>
            </a:r>
            <a:r>
              <a:rPr lang="en-US" altLang="ja-JP" smtClean="0"/>
              <a:t> economics</a:t>
            </a:r>
            <a:r>
              <a:rPr lang="ja-JP" altLang="en-US" smtClean="0"/>
              <a:t>」</a:t>
            </a:r>
          </a:p>
          <a:p>
            <a:pPr eaLnBrk="1" hangingPunct="1">
              <a:lnSpc>
                <a:spcPct val="90000"/>
              </a:lnSpc>
            </a:pPr>
            <a:r>
              <a:rPr lang="en-US" altLang="ja-JP" smtClean="0"/>
              <a:t>intext: </a:t>
            </a:r>
            <a:r>
              <a:rPr lang="ja-JP" altLang="en-US" smtClean="0"/>
              <a:t>本文のみを検索</a:t>
            </a:r>
          </a:p>
          <a:p>
            <a:pPr lvl="1" eaLnBrk="1" hangingPunct="1">
              <a:lnSpc>
                <a:spcPct val="90000"/>
              </a:lnSpc>
            </a:pPr>
            <a:r>
              <a:rPr lang="ja-JP" altLang="en-US" smtClean="0"/>
              <a:t>「</a:t>
            </a:r>
            <a:r>
              <a:rPr lang="en-US" altLang="ja-JP" smtClean="0"/>
              <a:t>intext:</a:t>
            </a:r>
            <a:r>
              <a:rPr lang="en-US" altLang="ja-JP" smtClean="0">
                <a:latin typeface="Arial" panose="020B0604020202020204" pitchFamily="34" charset="0"/>
              </a:rPr>
              <a:t>”</a:t>
            </a:r>
            <a:r>
              <a:rPr lang="en-US" altLang="ja-JP" smtClean="0"/>
              <a:t>yahoo.com</a:t>
            </a:r>
            <a:r>
              <a:rPr lang="en-US" altLang="ja-JP" smtClean="0">
                <a:latin typeface="Arial" panose="020B0604020202020204" pitchFamily="34" charset="0"/>
              </a:rPr>
              <a:t>”</a:t>
            </a:r>
            <a:r>
              <a:rPr lang="ja-JP" altLang="en-US" smtClean="0"/>
              <a:t>」</a:t>
            </a:r>
          </a:p>
          <a:p>
            <a:pPr eaLnBrk="1" hangingPunct="1">
              <a:lnSpc>
                <a:spcPct val="90000"/>
              </a:lnSpc>
            </a:pPr>
            <a:r>
              <a:rPr lang="en-US" altLang="ja-JP" smtClean="0"/>
              <a:t>inanchor: </a:t>
            </a:r>
            <a:r>
              <a:rPr lang="ja-JP" altLang="en-US" smtClean="0"/>
              <a:t>アンカーテキストを検索</a:t>
            </a:r>
          </a:p>
          <a:p>
            <a:pPr lvl="1" eaLnBrk="1" hangingPunct="1">
              <a:lnSpc>
                <a:spcPct val="90000"/>
              </a:lnSpc>
            </a:pPr>
            <a:r>
              <a:rPr lang="ja-JP" altLang="en-US" smtClean="0"/>
              <a:t>「</a:t>
            </a:r>
            <a:r>
              <a:rPr lang="en-US" altLang="ja-JP" smtClean="0"/>
              <a:t>inanchor:</a:t>
            </a:r>
            <a:r>
              <a:rPr lang="en-US" altLang="ja-JP" smtClean="0">
                <a:latin typeface="Arial" panose="020B0604020202020204" pitchFamily="34" charset="0"/>
              </a:rPr>
              <a:t>”</a:t>
            </a:r>
            <a:r>
              <a:rPr lang="en-US" altLang="ja-JP" smtClean="0"/>
              <a:t>tom peters</a:t>
            </a:r>
            <a:r>
              <a:rPr lang="en-US" altLang="ja-JP" smtClean="0">
                <a:latin typeface="Arial" panose="020B0604020202020204" pitchFamily="34" charset="0"/>
              </a:rPr>
              <a:t>”</a:t>
            </a:r>
            <a:r>
              <a:rPr lang="ja-JP" altLang="en-US" smtClean="0"/>
              <a:t>」</a:t>
            </a:r>
          </a:p>
          <a:p>
            <a:pPr eaLnBrk="1" hangingPunct="1">
              <a:lnSpc>
                <a:spcPct val="90000"/>
              </a:lnSpc>
            </a:pPr>
            <a:r>
              <a:rPr lang="en-US" altLang="ja-JP" smtClean="0"/>
              <a:t>site: </a:t>
            </a:r>
            <a:r>
              <a:rPr lang="ja-JP" altLang="en-US" smtClean="0"/>
              <a:t>サイトを限定</a:t>
            </a:r>
          </a:p>
          <a:p>
            <a:pPr lvl="1" eaLnBrk="1" hangingPunct="1">
              <a:lnSpc>
                <a:spcPct val="90000"/>
              </a:lnSpc>
            </a:pPr>
            <a:r>
              <a:rPr lang="ja-JP" altLang="en-US" smtClean="0"/>
              <a:t>「</a:t>
            </a:r>
            <a:r>
              <a:rPr lang="en-US" altLang="ja-JP" smtClean="0"/>
              <a:t>site:osakafu-u.ac.jp</a:t>
            </a:r>
            <a:r>
              <a:rPr lang="ja-JP" altLang="en-US"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ja-JP" altLang="en-US" dirty="0" smtClean="0"/>
              <a:t>特別構文（２）</a:t>
            </a:r>
          </a:p>
        </p:txBody>
      </p:sp>
      <p:sp>
        <p:nvSpPr>
          <p:cNvPr id="19459" name="Rectangle 3"/>
          <p:cNvSpPr>
            <a:spLocks noGrp="1" noChangeArrowheads="1"/>
          </p:cNvSpPr>
          <p:nvPr>
            <p:ph type="body" idx="1"/>
          </p:nvPr>
        </p:nvSpPr>
        <p:spPr/>
        <p:txBody>
          <a:bodyPr/>
          <a:lstStyle/>
          <a:p>
            <a:pPr eaLnBrk="1" hangingPunct="1"/>
            <a:r>
              <a:rPr lang="en-US" altLang="ja-JP" sz="2600" dirty="0" err="1" smtClean="0"/>
              <a:t>inurl</a:t>
            </a:r>
            <a:r>
              <a:rPr lang="en-US" altLang="ja-JP" sz="2600" dirty="0" smtClean="0"/>
              <a:t>: URL</a:t>
            </a:r>
            <a:r>
              <a:rPr lang="ja-JP" altLang="en-US" sz="2600" dirty="0" smtClean="0"/>
              <a:t>の中にある語を検索対象とする</a:t>
            </a:r>
          </a:p>
          <a:p>
            <a:pPr lvl="1" eaLnBrk="1" hangingPunct="1"/>
            <a:r>
              <a:rPr lang="ja-JP" altLang="en-US" sz="2200" dirty="0" smtClean="0"/>
              <a:t>「</a:t>
            </a:r>
            <a:r>
              <a:rPr lang="en-US" altLang="ja-JP" sz="2200" dirty="0" err="1" smtClean="0"/>
              <a:t>inurl:help</a:t>
            </a:r>
            <a:r>
              <a:rPr lang="ja-JP" altLang="en-US" sz="2200" dirty="0" smtClean="0"/>
              <a:t>」</a:t>
            </a:r>
          </a:p>
          <a:p>
            <a:pPr lvl="1" eaLnBrk="1" hangingPunct="1"/>
            <a:r>
              <a:rPr lang="ja-JP" altLang="en-US" sz="2200" dirty="0" smtClean="0"/>
              <a:t>「</a:t>
            </a:r>
            <a:r>
              <a:rPr lang="en-US" altLang="ja-JP" sz="2200" dirty="0" err="1" smtClean="0"/>
              <a:t>allinurl:search</a:t>
            </a:r>
            <a:r>
              <a:rPr lang="en-US" altLang="ja-JP" sz="2200" dirty="0" smtClean="0"/>
              <a:t> help</a:t>
            </a:r>
            <a:r>
              <a:rPr lang="ja-JP" altLang="en-US" sz="2200" dirty="0" smtClean="0"/>
              <a:t>」</a:t>
            </a:r>
          </a:p>
          <a:p>
            <a:pPr eaLnBrk="1" hangingPunct="1"/>
            <a:r>
              <a:rPr lang="en-US" altLang="ja-JP" sz="2600" dirty="0" smtClean="0"/>
              <a:t>link: </a:t>
            </a:r>
            <a:r>
              <a:rPr lang="ja-JP" altLang="en-US" sz="2600" dirty="0" smtClean="0"/>
              <a:t>指定した</a:t>
            </a:r>
            <a:r>
              <a:rPr lang="en-US" altLang="ja-JP" sz="2600" dirty="0" smtClean="0"/>
              <a:t>URL</a:t>
            </a:r>
            <a:r>
              <a:rPr lang="ja-JP" altLang="en-US" sz="2600" dirty="0" smtClean="0"/>
              <a:t>にリンクしているページを検索</a:t>
            </a:r>
          </a:p>
          <a:p>
            <a:pPr lvl="1" eaLnBrk="1" hangingPunct="1"/>
            <a:r>
              <a:rPr lang="ja-JP" altLang="en-US" sz="2200" dirty="0" smtClean="0"/>
              <a:t>「</a:t>
            </a:r>
            <a:r>
              <a:rPr lang="en-US" altLang="ja-JP" sz="2200" dirty="0" err="1" smtClean="0"/>
              <a:t>link:www.osakafu-u.ac.jp</a:t>
            </a:r>
            <a:r>
              <a:rPr lang="ja-JP" altLang="en-US" sz="2200" dirty="0" smtClean="0"/>
              <a:t>」</a:t>
            </a:r>
          </a:p>
          <a:p>
            <a:pPr eaLnBrk="1" hangingPunct="1"/>
            <a:r>
              <a:rPr lang="en-US" altLang="ja-JP" sz="2600" dirty="0" err="1" smtClean="0"/>
              <a:t>daterange</a:t>
            </a:r>
            <a:r>
              <a:rPr lang="en-US" altLang="ja-JP" sz="2600" dirty="0" smtClean="0"/>
              <a:t>: </a:t>
            </a:r>
            <a:r>
              <a:rPr lang="ja-JP" altLang="en-US" sz="2600" dirty="0" smtClean="0"/>
              <a:t>日付範囲指定検索</a:t>
            </a:r>
          </a:p>
          <a:p>
            <a:pPr lvl="1" eaLnBrk="1" hangingPunct="1"/>
            <a:r>
              <a:rPr lang="ja-JP" altLang="en-US" sz="2200" dirty="0" smtClean="0"/>
              <a:t>「</a:t>
            </a:r>
            <a:r>
              <a:rPr lang="en-US" altLang="ja-JP" sz="2200" dirty="0" err="1" smtClean="0"/>
              <a:t>daterange</a:t>
            </a:r>
            <a:r>
              <a:rPr lang="en-US" altLang="ja-JP" sz="2200" dirty="0" smtClean="0"/>
              <a:t>:</a:t>
            </a:r>
            <a:r>
              <a:rPr lang="ja-JP" altLang="en-US" sz="2200" dirty="0" smtClean="0"/>
              <a:t>開始日</a:t>
            </a:r>
            <a:r>
              <a:rPr lang="ja-JP" altLang="en-US" sz="2200" dirty="0" err="1" smtClean="0"/>
              <a:t>ー</a:t>
            </a:r>
            <a:r>
              <a:rPr lang="ja-JP" altLang="en-US" sz="2200" dirty="0" smtClean="0"/>
              <a:t>終了日」</a:t>
            </a:r>
          </a:p>
          <a:p>
            <a:pPr lvl="1" eaLnBrk="1" hangingPunct="1"/>
            <a:r>
              <a:rPr lang="ja-JP" altLang="en-US" sz="2200" dirty="0" smtClean="0"/>
              <a:t>日の指定にはユリウス日を使う</a:t>
            </a:r>
          </a:p>
          <a:p>
            <a:pPr lvl="1" eaLnBrk="1" hangingPunct="1"/>
            <a:r>
              <a:rPr lang="ja-JP" altLang="en-US" sz="2200" dirty="0" smtClean="0"/>
              <a:t>「</a:t>
            </a:r>
            <a:r>
              <a:rPr lang="ja-JP" altLang="en-US" sz="2200" dirty="0" smtClean="0">
                <a:latin typeface="Arial" panose="020B0604020202020204" pitchFamily="34" charset="0"/>
              </a:rPr>
              <a:t>”</a:t>
            </a:r>
            <a:r>
              <a:rPr lang="en-US" altLang="ja-JP" sz="2200" dirty="0" smtClean="0"/>
              <a:t>spice girls</a:t>
            </a:r>
            <a:r>
              <a:rPr lang="en-US" altLang="ja-JP" sz="2200" dirty="0" smtClean="0">
                <a:latin typeface="Arial" panose="020B0604020202020204" pitchFamily="34" charset="0"/>
              </a:rPr>
              <a:t>”</a:t>
            </a:r>
            <a:r>
              <a:rPr lang="en-US" altLang="ja-JP" sz="2200" dirty="0" smtClean="0"/>
              <a:t> daterange:2450958-2450968</a:t>
            </a:r>
            <a:r>
              <a:rPr lang="ja-JP" altLang="en-US" sz="2200" dirty="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smtClean="0"/>
              <a:t>特別構文（３）</a:t>
            </a:r>
          </a:p>
        </p:txBody>
      </p:sp>
      <p:sp>
        <p:nvSpPr>
          <p:cNvPr id="20483" name="Rectangle 3"/>
          <p:cNvSpPr>
            <a:spLocks noGrp="1" noChangeArrowheads="1"/>
          </p:cNvSpPr>
          <p:nvPr>
            <p:ph type="body" idx="1"/>
          </p:nvPr>
        </p:nvSpPr>
        <p:spPr/>
        <p:txBody>
          <a:bodyPr/>
          <a:lstStyle/>
          <a:p>
            <a:pPr eaLnBrk="1" hangingPunct="1"/>
            <a:r>
              <a:rPr lang="en-US" altLang="ja-JP" smtClean="0"/>
              <a:t>filetype: </a:t>
            </a:r>
            <a:r>
              <a:rPr lang="ja-JP" altLang="en-US" smtClean="0"/>
              <a:t>拡張子の検索</a:t>
            </a:r>
          </a:p>
          <a:p>
            <a:pPr lvl="1" eaLnBrk="1" hangingPunct="1"/>
            <a:r>
              <a:rPr lang="ja-JP" altLang="en-US" smtClean="0"/>
              <a:t>「</a:t>
            </a:r>
            <a:r>
              <a:rPr lang="en-US" altLang="ja-JP" smtClean="0"/>
              <a:t>filetype:ppt google</a:t>
            </a:r>
            <a:r>
              <a:rPr lang="ja-JP" altLang="en-US" smtClean="0"/>
              <a:t>」</a:t>
            </a:r>
          </a:p>
          <a:p>
            <a:pPr eaLnBrk="1" hangingPunct="1"/>
            <a:r>
              <a:rPr lang="en-US" altLang="ja-JP" smtClean="0"/>
              <a:t>related: </a:t>
            </a:r>
            <a:r>
              <a:rPr lang="ja-JP" altLang="en-US" smtClean="0"/>
              <a:t>関連ページの検索</a:t>
            </a:r>
          </a:p>
          <a:p>
            <a:pPr lvl="1" eaLnBrk="1" hangingPunct="1"/>
            <a:r>
              <a:rPr lang="ja-JP" altLang="en-US" smtClean="0"/>
              <a:t>「</a:t>
            </a:r>
            <a:r>
              <a:rPr lang="en-US" altLang="ja-JP" smtClean="0"/>
              <a:t>related:yahoo.com</a:t>
            </a:r>
            <a:r>
              <a:rPr lang="ja-JP" altLang="en-US"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smtClean="0"/>
              <a:t>特別構文の利用</a:t>
            </a:r>
          </a:p>
        </p:txBody>
      </p:sp>
      <p:sp>
        <p:nvSpPr>
          <p:cNvPr id="21507" name="Rectangle 3"/>
          <p:cNvSpPr>
            <a:spLocks noGrp="1" noChangeArrowheads="1"/>
          </p:cNvSpPr>
          <p:nvPr>
            <p:ph type="body" idx="1"/>
          </p:nvPr>
        </p:nvSpPr>
        <p:spPr/>
        <p:txBody>
          <a:bodyPr/>
          <a:lstStyle/>
          <a:p>
            <a:pPr eaLnBrk="1" hangingPunct="1"/>
            <a:r>
              <a:rPr lang="ja-JP" altLang="en-US" dirty="0" smtClean="0"/>
              <a:t>検索オプションのページ</a:t>
            </a:r>
          </a:p>
          <a:p>
            <a:pPr lvl="1" eaLnBrk="1" hangingPunct="1"/>
            <a:r>
              <a:rPr lang="en-US" altLang="ja-JP" sz="2000" dirty="0" smtClean="0"/>
              <a:t>http://www.google.co.jp/advanced_search?hl=ja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mtClean="0"/>
              <a:t>日程（情報検索：担当　岩村）</a:t>
            </a:r>
          </a:p>
        </p:txBody>
      </p:sp>
      <p:sp>
        <p:nvSpPr>
          <p:cNvPr id="4099" name="Rectangle 5"/>
          <p:cNvSpPr>
            <a:spLocks noGrp="1" noChangeArrowheads="1"/>
          </p:cNvSpPr>
          <p:nvPr>
            <p:ph type="body" idx="1"/>
          </p:nvPr>
        </p:nvSpPr>
        <p:spPr/>
        <p:txBody>
          <a:bodyPr/>
          <a:lstStyle/>
          <a:p>
            <a:pPr eaLnBrk="1" hangingPunct="1">
              <a:lnSpc>
                <a:spcPct val="90000"/>
              </a:lnSpc>
            </a:pPr>
            <a:r>
              <a:rPr lang="en-US" altLang="ja-JP" dirty="0" smtClean="0">
                <a:solidFill>
                  <a:srgbClr val="FF0000"/>
                </a:solidFill>
              </a:rPr>
              <a:t>12/9	</a:t>
            </a:r>
            <a:r>
              <a:rPr lang="ja-JP" altLang="en-US" dirty="0" smtClean="0">
                <a:solidFill>
                  <a:srgbClr val="FF0000"/>
                </a:solidFill>
              </a:rPr>
              <a:t>検索エンジンを使ってみる</a:t>
            </a:r>
          </a:p>
          <a:p>
            <a:pPr eaLnBrk="1" hangingPunct="1">
              <a:lnSpc>
                <a:spcPct val="90000"/>
              </a:lnSpc>
            </a:pPr>
            <a:r>
              <a:rPr lang="en-US" altLang="ja-JP" dirty="0" smtClean="0"/>
              <a:t>12/16	</a:t>
            </a:r>
            <a:r>
              <a:rPr lang="ja-JP" altLang="en-US" dirty="0" smtClean="0"/>
              <a:t>メディア検索を使ってみる</a:t>
            </a:r>
          </a:p>
          <a:p>
            <a:pPr eaLnBrk="1" hangingPunct="1">
              <a:lnSpc>
                <a:spcPct val="90000"/>
              </a:lnSpc>
            </a:pPr>
            <a:r>
              <a:rPr lang="en-US" altLang="ja-JP" dirty="0" smtClean="0"/>
              <a:t>12</a:t>
            </a:r>
            <a:r>
              <a:rPr lang="ja-JP" altLang="en-US" dirty="0" smtClean="0"/>
              <a:t>/</a:t>
            </a:r>
            <a:r>
              <a:rPr lang="en-US" altLang="ja-JP" dirty="0" smtClean="0"/>
              <a:t>25</a:t>
            </a:r>
            <a:r>
              <a:rPr lang="ja-JP" altLang="en-US" dirty="0" smtClean="0"/>
              <a:t>　　　ウェブアプリケーションを使ってみる</a:t>
            </a:r>
          </a:p>
          <a:p>
            <a:pPr eaLnBrk="1" hangingPunct="1">
              <a:lnSpc>
                <a:spcPct val="90000"/>
              </a:lnSpc>
            </a:pPr>
            <a:r>
              <a:rPr lang="en-US" altLang="ja-JP" dirty="0" smtClean="0"/>
              <a:t>1/9	</a:t>
            </a:r>
            <a:r>
              <a:rPr lang="ja-JP" altLang="en-US" dirty="0" smtClean="0"/>
              <a:t>検索エンジンを用いた演習</a:t>
            </a:r>
          </a:p>
          <a:p>
            <a:pPr eaLnBrk="1" hangingPunct="1">
              <a:lnSpc>
                <a:spcPct val="90000"/>
              </a:lnSpc>
            </a:pPr>
            <a:r>
              <a:rPr lang="en-US" altLang="ja-JP" dirty="0" smtClean="0"/>
              <a:t>1/20	</a:t>
            </a:r>
            <a:r>
              <a:rPr lang="ja-JP" altLang="en-US" dirty="0" smtClean="0"/>
              <a:t>検索エンジンの仕組み</a:t>
            </a:r>
            <a:endParaRPr lang="en-US" altLang="ja-JP" dirty="0" smtClean="0"/>
          </a:p>
          <a:p>
            <a:pPr eaLnBrk="1" hangingPunct="1">
              <a:lnSpc>
                <a:spcPct val="90000"/>
              </a:lnSpc>
            </a:pPr>
            <a:r>
              <a:rPr lang="en-US" altLang="ja-JP" dirty="0" smtClean="0"/>
              <a:t>1/27	</a:t>
            </a:r>
            <a:r>
              <a:rPr lang="ja-JP" altLang="en-US" dirty="0" smtClean="0"/>
              <a:t>メディア検索の仕組み</a:t>
            </a:r>
          </a:p>
          <a:p>
            <a:pPr eaLnBrk="1" hangingPunct="1">
              <a:lnSpc>
                <a:spcPct val="90000"/>
              </a:lnSpc>
            </a:pPr>
            <a:r>
              <a:rPr lang="en-US" altLang="ja-JP" dirty="0" smtClean="0"/>
              <a:t>2</a:t>
            </a:r>
            <a:r>
              <a:rPr lang="ja-JP" altLang="en-US" dirty="0" smtClean="0"/>
              <a:t>/3　　消費者生成メディアの最近</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ja-JP" altLang="en-US" smtClean="0"/>
              <a:t>その他の</a:t>
            </a:r>
            <a:r>
              <a:rPr lang="en-US" altLang="ja-JP" smtClean="0"/>
              <a:t>TIPS</a:t>
            </a:r>
          </a:p>
        </p:txBody>
      </p:sp>
      <p:sp>
        <p:nvSpPr>
          <p:cNvPr id="22531" name="Rectangle 3"/>
          <p:cNvSpPr>
            <a:spLocks noGrp="1" noChangeArrowheads="1"/>
          </p:cNvSpPr>
          <p:nvPr>
            <p:ph type="body" idx="1"/>
          </p:nvPr>
        </p:nvSpPr>
        <p:spPr/>
        <p:txBody>
          <a:bodyPr/>
          <a:lstStyle/>
          <a:p>
            <a:pPr eaLnBrk="1" hangingPunct="1"/>
            <a:r>
              <a:rPr lang="en-US" altLang="ja-JP" smtClean="0"/>
              <a:t>define: </a:t>
            </a:r>
            <a:r>
              <a:rPr lang="ja-JP" altLang="en-US" smtClean="0"/>
              <a:t>専門用語などの定義</a:t>
            </a:r>
          </a:p>
          <a:p>
            <a:pPr lvl="1" eaLnBrk="1" hangingPunct="1"/>
            <a:r>
              <a:rPr lang="en-US" altLang="ja-JP" smtClean="0"/>
              <a:t>define:RFID</a:t>
            </a:r>
          </a:p>
          <a:p>
            <a:pPr eaLnBrk="1" hangingPunct="1">
              <a:buFont typeface="Wingdings" panose="05000000000000000000" pitchFamily="2" charset="2"/>
              <a:buNone/>
            </a:pPr>
            <a:endParaRPr lang="en-US" altLang="ja-JP"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smtClean="0"/>
              <a:t>様々なページ・サイト</a:t>
            </a:r>
          </a:p>
        </p:txBody>
      </p:sp>
      <p:sp>
        <p:nvSpPr>
          <p:cNvPr id="23555" name="Rectangle 3"/>
          <p:cNvSpPr>
            <a:spLocks noGrp="1" noChangeArrowheads="1"/>
          </p:cNvSpPr>
          <p:nvPr>
            <p:ph type="body" idx="1"/>
          </p:nvPr>
        </p:nvSpPr>
        <p:spPr/>
        <p:txBody>
          <a:bodyPr/>
          <a:lstStyle/>
          <a:p>
            <a:pPr eaLnBrk="1" hangingPunct="1"/>
            <a:r>
              <a:rPr lang="ja-JP" altLang="en-US" dirty="0" smtClean="0"/>
              <a:t>トレンド分析 </a:t>
            </a:r>
            <a:r>
              <a:rPr lang="en-US" altLang="ja-JP" dirty="0" smtClean="0"/>
              <a:t>Zeitgeist</a:t>
            </a:r>
          </a:p>
          <a:p>
            <a:pPr lvl="1" eaLnBrk="1" hangingPunct="1"/>
            <a:r>
              <a:rPr lang="en-US" altLang="ja-JP" sz="2000" dirty="0" smtClean="0"/>
              <a:t>http://www.google.com/intl/en/press/zeitgeist/</a:t>
            </a:r>
          </a:p>
          <a:p>
            <a:pPr eaLnBrk="1" hangingPunct="1"/>
            <a:r>
              <a:rPr lang="en-US" altLang="ja-JP" sz="2400" dirty="0" smtClean="0"/>
              <a:t>Google</a:t>
            </a:r>
            <a:r>
              <a:rPr lang="ja-JP" altLang="en-US" sz="2400" dirty="0" err="1" smtClean="0"/>
              <a:t>には</a:t>
            </a:r>
            <a:r>
              <a:rPr lang="ja-JP" altLang="en-US" sz="2400" dirty="0" smtClean="0"/>
              <a:t>他にも様々なサービスあり</a:t>
            </a:r>
            <a:endParaRPr lang="en-US" altLang="ja-JP" sz="2400" dirty="0" smtClean="0"/>
          </a:p>
          <a:p>
            <a:pPr lvl="1" eaLnBrk="1" hangingPunct="1"/>
            <a:r>
              <a:rPr lang="en-US" altLang="ja-JP" sz="2000" dirty="0" smtClean="0"/>
              <a:t>http://www.google.co.jp/intl/ja/options/</a:t>
            </a:r>
          </a:p>
          <a:p>
            <a:pPr eaLnBrk="1" hangingPunct="1"/>
            <a:r>
              <a:rPr lang="ja-JP" altLang="en-US" dirty="0" smtClean="0"/>
              <a:t>人物検索</a:t>
            </a:r>
            <a:endParaRPr lang="en-US" altLang="ja-JP" dirty="0" smtClean="0"/>
          </a:p>
          <a:p>
            <a:pPr lvl="1" eaLnBrk="1" hangingPunct="1"/>
            <a:r>
              <a:rPr lang="en-US" altLang="ja-JP" dirty="0" smtClean="0"/>
              <a:t>http://spysee.jp/</a:t>
            </a:r>
            <a:endParaRPr lang="ja-JP" alt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ja-JP" altLang="en-US" smtClean="0"/>
              <a:t>研究レベルの検索サイト</a:t>
            </a:r>
          </a:p>
        </p:txBody>
      </p:sp>
      <p:sp>
        <p:nvSpPr>
          <p:cNvPr id="24579" name="Rectangle 3"/>
          <p:cNvSpPr>
            <a:spLocks noGrp="1" noChangeArrowheads="1"/>
          </p:cNvSpPr>
          <p:nvPr>
            <p:ph type="body" idx="1"/>
          </p:nvPr>
        </p:nvSpPr>
        <p:spPr/>
        <p:txBody>
          <a:bodyPr/>
          <a:lstStyle/>
          <a:p>
            <a:pPr eaLnBrk="1" hangingPunct="1"/>
            <a:r>
              <a:rPr lang="en-US" altLang="ja-JP" dirty="0" smtClean="0"/>
              <a:t>goo </a:t>
            </a:r>
            <a:r>
              <a:rPr lang="ja-JP" altLang="en-US" dirty="0" smtClean="0"/>
              <a:t>ラボ</a:t>
            </a:r>
          </a:p>
          <a:p>
            <a:pPr lvl="1" eaLnBrk="1" hangingPunct="1"/>
            <a:r>
              <a:rPr lang="en-US" altLang="ja-JP" dirty="0" smtClean="0"/>
              <a:t>http://labs.goo.ne.jp/</a:t>
            </a:r>
          </a:p>
          <a:p>
            <a:pPr lvl="1" eaLnBrk="1" hangingPunct="1"/>
            <a:r>
              <a:rPr lang="ja-JP" altLang="en-US" dirty="0" smtClean="0"/>
              <a:t>色々と面白い検索エンジンあり</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smtClean="0"/>
              <a:t>レポート課題</a:t>
            </a:r>
          </a:p>
        </p:txBody>
      </p:sp>
      <p:sp>
        <p:nvSpPr>
          <p:cNvPr id="25603" name="Rectangle 3"/>
          <p:cNvSpPr>
            <a:spLocks noGrp="1" noChangeArrowheads="1"/>
          </p:cNvSpPr>
          <p:nvPr>
            <p:ph type="body" idx="1"/>
          </p:nvPr>
        </p:nvSpPr>
        <p:spPr/>
        <p:txBody>
          <a:bodyPr/>
          <a:lstStyle/>
          <a:p>
            <a:pPr eaLnBrk="1" hangingPunct="1"/>
            <a:r>
              <a:rPr lang="ja-JP" altLang="en-US" smtClean="0"/>
              <a:t>面白い検索例を報告する</a:t>
            </a:r>
          </a:p>
          <a:p>
            <a:pPr lvl="1" eaLnBrk="1" hangingPunct="1"/>
            <a:r>
              <a:rPr lang="ja-JP" altLang="en-US" smtClean="0"/>
              <a:t>面白い検索例</a:t>
            </a:r>
          </a:p>
          <a:p>
            <a:pPr lvl="2" eaLnBrk="1" hangingPunct="1"/>
            <a:r>
              <a:rPr lang="ja-JP" altLang="en-US" smtClean="0"/>
              <a:t>皆があまり知らないような検索方法</a:t>
            </a:r>
          </a:p>
          <a:p>
            <a:pPr lvl="2" eaLnBrk="1" hangingPunct="1"/>
            <a:r>
              <a:rPr lang="ja-JP" altLang="en-US" smtClean="0"/>
              <a:t>皆があまり知らないようなサイト</a:t>
            </a:r>
          </a:p>
          <a:p>
            <a:pPr lvl="2" eaLnBrk="1" hangingPunct="1"/>
            <a:r>
              <a:rPr lang="ja-JP" altLang="en-US" smtClean="0"/>
              <a:t>皆があまり知らないようなコンテンツ</a:t>
            </a:r>
          </a:p>
          <a:p>
            <a:pPr lvl="2" eaLnBrk="1" hangingPunct="1"/>
            <a:r>
              <a:rPr lang="ja-JP" altLang="en-US" smtClean="0"/>
              <a:t>探し出すのが簡単ではないページ</a:t>
            </a:r>
          </a:p>
          <a:p>
            <a:pPr lvl="3" eaLnBrk="1" hangingPunct="1"/>
            <a:r>
              <a:rPr lang="ja-JP" altLang="en-US" smtClean="0"/>
              <a:t>検索質問に工夫があるもの</a:t>
            </a:r>
          </a:p>
          <a:p>
            <a:pPr eaLnBrk="1" hangingPunct="1"/>
            <a:r>
              <a:rPr lang="ja-JP" altLang="en-US" smtClean="0"/>
              <a:t>公序良俗に反するものは却下</a:t>
            </a:r>
          </a:p>
          <a:p>
            <a:pPr eaLnBrk="1" hangingPunct="1"/>
            <a:r>
              <a:rPr lang="ja-JP" altLang="en-US" smtClean="0"/>
              <a:t>レポートにまとめて、次週授業開始時に提出</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smtClean="0"/>
              <a:t>レポートの内容</a:t>
            </a:r>
          </a:p>
        </p:txBody>
      </p:sp>
      <p:sp>
        <p:nvSpPr>
          <p:cNvPr id="26627" name="Rectangle 3"/>
          <p:cNvSpPr>
            <a:spLocks noGrp="1" noChangeArrowheads="1"/>
          </p:cNvSpPr>
          <p:nvPr>
            <p:ph type="body" idx="1"/>
          </p:nvPr>
        </p:nvSpPr>
        <p:spPr/>
        <p:txBody>
          <a:bodyPr/>
          <a:lstStyle/>
          <a:p>
            <a:pPr eaLnBrk="1" hangingPunct="1"/>
            <a:r>
              <a:rPr lang="ja-JP" altLang="en-US" dirty="0" smtClean="0"/>
              <a:t>検索の目的</a:t>
            </a:r>
          </a:p>
          <a:p>
            <a:pPr eaLnBrk="1" hangingPunct="1"/>
            <a:r>
              <a:rPr lang="ja-JP" altLang="en-US" dirty="0" smtClean="0"/>
              <a:t>検索の方法</a:t>
            </a:r>
          </a:p>
          <a:p>
            <a:pPr lvl="1" eaLnBrk="1" hangingPunct="1"/>
            <a:r>
              <a:rPr lang="ja-JP" altLang="en-US" dirty="0" smtClean="0"/>
              <a:t>サイトや質問をどうしたか？</a:t>
            </a:r>
          </a:p>
          <a:p>
            <a:pPr eaLnBrk="1" hangingPunct="1"/>
            <a:r>
              <a:rPr lang="ja-JP" altLang="en-US" dirty="0" smtClean="0"/>
              <a:t>検索の結果</a:t>
            </a:r>
          </a:p>
          <a:p>
            <a:pPr lvl="1" eaLnBrk="1" hangingPunct="1"/>
            <a:r>
              <a:rPr lang="ja-JP" altLang="en-US" dirty="0" smtClean="0"/>
              <a:t>何が出てきて、どう面白かったのか</a:t>
            </a:r>
          </a:p>
          <a:p>
            <a:pPr eaLnBrk="1" hangingPunct="1"/>
            <a:r>
              <a:rPr lang="ja-JP" altLang="en-US" dirty="0" smtClean="0"/>
              <a:t>分量：　</a:t>
            </a:r>
            <a:r>
              <a:rPr lang="en-US" altLang="ja-JP" dirty="0" smtClean="0">
                <a:solidFill>
                  <a:srgbClr val="FF0000"/>
                </a:solidFill>
              </a:rPr>
              <a:t>A4</a:t>
            </a:r>
            <a:r>
              <a:rPr lang="ja-JP" altLang="en-US" dirty="0" smtClean="0">
                <a:solidFill>
                  <a:srgbClr val="FF0000"/>
                </a:solidFill>
              </a:rPr>
              <a:t>で１枚</a:t>
            </a:r>
            <a:r>
              <a:rPr lang="ja-JP" altLang="en-US" dirty="0" smtClean="0">
                <a:solidFill>
                  <a:srgbClr val="FF0000"/>
                </a:solidFill>
              </a:rPr>
              <a:t>以上</a:t>
            </a:r>
            <a:endParaRPr lang="en-US" altLang="ja-JP" dirty="0" smtClean="0">
              <a:solidFill>
                <a:srgbClr val="FF0000"/>
              </a:solidFill>
            </a:endParaRPr>
          </a:p>
          <a:p>
            <a:pPr eaLnBrk="1" hangingPunct="1"/>
            <a:r>
              <a:rPr lang="ja-JP" altLang="en-US" strike="sngStrike" dirty="0" smtClean="0"/>
              <a:t>ファイル形式：　</a:t>
            </a:r>
            <a:r>
              <a:rPr lang="en-US" altLang="ja-JP" strike="sngStrike" dirty="0" smtClean="0"/>
              <a:t>PDF</a:t>
            </a:r>
            <a:r>
              <a:rPr lang="ja-JP" altLang="en-US" strike="sngStrike" dirty="0" err="1" smtClean="0"/>
              <a:t>、</a:t>
            </a:r>
            <a:r>
              <a:rPr lang="en-US" altLang="ja-JP" strike="sngStrike" dirty="0" smtClean="0"/>
              <a:t>Word</a:t>
            </a:r>
            <a:r>
              <a:rPr lang="ja-JP" altLang="en-US" strike="sngStrike" dirty="0" err="1" smtClean="0"/>
              <a:t>、</a:t>
            </a:r>
            <a:r>
              <a:rPr lang="ja-JP" altLang="en-US" strike="sngStrike" dirty="0" smtClean="0"/>
              <a:t>テキストファイルなど</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r>
              <a:rPr lang="ja-JP" altLang="en-US" smtClean="0"/>
              <a:t>レポート提出方法</a:t>
            </a:r>
          </a:p>
        </p:txBody>
      </p:sp>
      <p:sp>
        <p:nvSpPr>
          <p:cNvPr id="27651" name="コンテンツ プレースホルダー 2"/>
          <p:cNvSpPr>
            <a:spLocks noGrp="1"/>
          </p:cNvSpPr>
          <p:nvPr>
            <p:ph idx="1"/>
          </p:nvPr>
        </p:nvSpPr>
        <p:spPr/>
        <p:txBody>
          <a:bodyPr/>
          <a:lstStyle/>
          <a:p>
            <a:pPr eaLnBrk="1" hangingPunct="1">
              <a:lnSpc>
                <a:spcPct val="90000"/>
              </a:lnSpc>
            </a:pPr>
            <a:r>
              <a:rPr lang="ja-JP" altLang="en-US" sz="3600" strike="sngStrike" dirty="0" smtClean="0"/>
              <a:t>授業支援システムに行き、「データベースと情報検索」を選択</a:t>
            </a:r>
            <a:endParaRPr lang="en-US" altLang="ja-JP" sz="3600" strike="sngStrike" dirty="0" smtClean="0"/>
          </a:p>
          <a:p>
            <a:pPr eaLnBrk="1" hangingPunct="1">
              <a:lnSpc>
                <a:spcPct val="90000"/>
              </a:lnSpc>
            </a:pPr>
            <a:r>
              <a:rPr lang="ja-JP" altLang="en-US" sz="3200" strike="sngStrike" dirty="0" smtClean="0"/>
              <a:t>第９回の「課題：検索エンジンを使ってみる」を選択し、レポートをアップロード</a:t>
            </a:r>
            <a:endParaRPr lang="en-US" altLang="ja-JP" sz="3200" strike="sngStrike" dirty="0" smtClean="0"/>
          </a:p>
          <a:p>
            <a:pPr eaLnBrk="1" hangingPunct="1">
              <a:lnSpc>
                <a:spcPct val="90000"/>
              </a:lnSpc>
            </a:pPr>
            <a:r>
              <a:rPr lang="ja-JP" altLang="en-US" sz="3200" dirty="0" smtClean="0"/>
              <a:t>〆切：次回授業開始時まで</a:t>
            </a:r>
            <a:endParaRPr lang="en-US" altLang="ja-JP" sz="3200" dirty="0" smtClean="0"/>
          </a:p>
          <a:p>
            <a:pPr lvl="1" eaLnBrk="1" hangingPunct="1">
              <a:lnSpc>
                <a:spcPct val="90000"/>
              </a:lnSpc>
            </a:pPr>
            <a:r>
              <a:rPr lang="ja-JP" altLang="en-US" sz="2800" dirty="0" smtClean="0"/>
              <a:t>〆切後でもアップロードできるが、採点しない</a:t>
            </a:r>
          </a:p>
          <a:p>
            <a:endParaRPr lang="ja-JP"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smtClean="0"/>
              <a:t>情報検索 </a:t>
            </a:r>
            <a:r>
              <a:rPr lang="en-US" altLang="ja-JP" smtClean="0"/>
              <a:t>(information retrieval)</a:t>
            </a:r>
          </a:p>
        </p:txBody>
      </p:sp>
      <p:sp>
        <p:nvSpPr>
          <p:cNvPr id="5123" name="Rectangle 3"/>
          <p:cNvSpPr>
            <a:spLocks noGrp="1" noChangeArrowheads="1"/>
          </p:cNvSpPr>
          <p:nvPr>
            <p:ph type="body" idx="1"/>
          </p:nvPr>
        </p:nvSpPr>
        <p:spPr/>
        <p:txBody>
          <a:bodyPr/>
          <a:lstStyle/>
          <a:p>
            <a:pPr eaLnBrk="1" hangingPunct="1"/>
            <a:r>
              <a:rPr lang="ja-JP" altLang="en-US" smtClean="0"/>
              <a:t>予め蓄積された情報の中から特定の目的にあった情報を探し出すこと</a:t>
            </a:r>
          </a:p>
          <a:p>
            <a:pPr eaLnBrk="1" hangingPunct="1"/>
            <a:r>
              <a:rPr lang="ja-JP" altLang="en-US" smtClean="0"/>
              <a:t>メディアによる分類</a:t>
            </a:r>
          </a:p>
          <a:p>
            <a:pPr lvl="1" eaLnBrk="1" hangingPunct="1"/>
            <a:r>
              <a:rPr lang="ja-JP" altLang="en-US" smtClean="0"/>
              <a:t>テキスト、</a:t>
            </a:r>
            <a:r>
              <a:rPr lang="en-US" altLang="ja-JP" smtClean="0"/>
              <a:t>Web, </a:t>
            </a:r>
            <a:r>
              <a:rPr lang="ja-JP" altLang="en-US" smtClean="0"/>
              <a:t>画像、ビデオ、音楽、地図、、、</a:t>
            </a:r>
          </a:p>
          <a:p>
            <a:pPr lvl="1" eaLnBrk="1" hangingPunct="1"/>
            <a:r>
              <a:rPr lang="ja-JP" altLang="en-US" smtClean="0"/>
              <a:t>ここでは当面</a:t>
            </a:r>
            <a:r>
              <a:rPr lang="en-US" altLang="ja-JP" smtClean="0"/>
              <a:t>Web</a:t>
            </a:r>
            <a:r>
              <a:rPr lang="ja-JP" altLang="en-US" smtClean="0"/>
              <a:t>の検索を主に考える</a:t>
            </a:r>
          </a:p>
          <a:p>
            <a:pPr eaLnBrk="1" hangingPunct="1"/>
            <a:r>
              <a:rPr lang="en-US" altLang="ja-JP" smtClean="0"/>
              <a:t>Web</a:t>
            </a:r>
            <a:r>
              <a:rPr lang="ja-JP" altLang="en-US" smtClean="0"/>
              <a:t>検索に求められること</a:t>
            </a:r>
          </a:p>
          <a:p>
            <a:pPr lvl="1" eaLnBrk="1" hangingPunct="1"/>
            <a:r>
              <a:rPr lang="ja-JP" altLang="en-US" smtClean="0"/>
              <a:t>高い適合率</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ja-JP" altLang="en-US" smtClean="0"/>
              <a:t>適合率と再現率</a:t>
            </a:r>
          </a:p>
        </p:txBody>
      </p:sp>
      <p:sp>
        <p:nvSpPr>
          <p:cNvPr id="6147" name="Oval 4"/>
          <p:cNvSpPr>
            <a:spLocks noChangeArrowheads="1"/>
          </p:cNvSpPr>
          <p:nvPr/>
        </p:nvSpPr>
        <p:spPr bwMode="auto">
          <a:xfrm>
            <a:off x="1763713" y="2133600"/>
            <a:ext cx="2952750" cy="2808288"/>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endParaRPr lang="ja-JP" altLang="en-US"/>
          </a:p>
        </p:txBody>
      </p:sp>
      <p:sp>
        <p:nvSpPr>
          <p:cNvPr id="6148" name="Oval 5"/>
          <p:cNvSpPr>
            <a:spLocks noChangeArrowheads="1"/>
          </p:cNvSpPr>
          <p:nvPr/>
        </p:nvSpPr>
        <p:spPr bwMode="auto">
          <a:xfrm>
            <a:off x="3455988" y="2133600"/>
            <a:ext cx="2952750" cy="2808288"/>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endParaRPr lang="ja-JP" altLang="en-US"/>
          </a:p>
        </p:txBody>
      </p:sp>
      <p:sp>
        <p:nvSpPr>
          <p:cNvPr id="6149" name="Text Box 7"/>
          <p:cNvSpPr txBox="1">
            <a:spLocks noChangeArrowheads="1"/>
          </p:cNvSpPr>
          <p:nvPr/>
        </p:nvSpPr>
        <p:spPr bwMode="auto">
          <a:xfrm>
            <a:off x="5992813" y="1711325"/>
            <a:ext cx="12509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r>
              <a:rPr lang="ja-JP" altLang="en-US" sz="2800"/>
              <a:t>正解の</a:t>
            </a:r>
          </a:p>
          <a:p>
            <a:pPr eaLnBrk="1" hangingPunct="1"/>
            <a:r>
              <a:rPr lang="ja-JP" altLang="en-US" sz="2800"/>
              <a:t>ページ</a:t>
            </a:r>
          </a:p>
        </p:txBody>
      </p:sp>
      <p:sp>
        <p:nvSpPr>
          <p:cNvPr id="6150" name="Text Box 8"/>
          <p:cNvSpPr txBox="1">
            <a:spLocks noChangeArrowheads="1"/>
          </p:cNvSpPr>
          <p:nvPr/>
        </p:nvSpPr>
        <p:spPr bwMode="auto">
          <a:xfrm>
            <a:off x="815975" y="1752600"/>
            <a:ext cx="18526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r>
              <a:rPr lang="ja-JP" altLang="en-US" sz="2800"/>
              <a:t>検索された</a:t>
            </a:r>
          </a:p>
          <a:p>
            <a:pPr eaLnBrk="1" hangingPunct="1"/>
            <a:r>
              <a:rPr lang="ja-JP" altLang="en-US" sz="2800"/>
              <a:t>ページ</a:t>
            </a:r>
          </a:p>
        </p:txBody>
      </p:sp>
      <p:sp>
        <p:nvSpPr>
          <p:cNvPr id="6151" name="Text Box 9"/>
          <p:cNvSpPr txBox="1">
            <a:spLocks noChangeArrowheads="1"/>
          </p:cNvSpPr>
          <p:nvPr/>
        </p:nvSpPr>
        <p:spPr bwMode="auto">
          <a:xfrm>
            <a:off x="1095375" y="3316288"/>
            <a:ext cx="427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r>
              <a:rPr lang="en-US" altLang="ja-JP" sz="2800"/>
              <a:t>A</a:t>
            </a:r>
          </a:p>
        </p:txBody>
      </p:sp>
      <p:sp>
        <p:nvSpPr>
          <p:cNvPr id="6152" name="Text Box 10"/>
          <p:cNvSpPr txBox="1">
            <a:spLocks noChangeArrowheads="1"/>
          </p:cNvSpPr>
          <p:nvPr/>
        </p:nvSpPr>
        <p:spPr bwMode="auto">
          <a:xfrm>
            <a:off x="6640513" y="3244850"/>
            <a:ext cx="4286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r>
              <a:rPr lang="en-US" altLang="ja-JP" sz="2800"/>
              <a:t>B</a:t>
            </a:r>
          </a:p>
        </p:txBody>
      </p:sp>
      <p:sp>
        <p:nvSpPr>
          <p:cNvPr id="6153" name="Text Box 13"/>
          <p:cNvSpPr txBox="1">
            <a:spLocks noChangeArrowheads="1"/>
          </p:cNvSpPr>
          <p:nvPr/>
        </p:nvSpPr>
        <p:spPr bwMode="auto">
          <a:xfrm>
            <a:off x="457200" y="5229225"/>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r>
              <a:rPr lang="ja-JP" altLang="en-US" sz="2400"/>
              <a:t>適合率：</a:t>
            </a:r>
          </a:p>
        </p:txBody>
      </p:sp>
      <p:graphicFrame>
        <p:nvGraphicFramePr>
          <p:cNvPr id="6154" name="Object 14"/>
          <p:cNvGraphicFramePr>
            <a:graphicFrameLocks noChangeAspect="1"/>
          </p:cNvGraphicFramePr>
          <p:nvPr/>
        </p:nvGraphicFramePr>
        <p:xfrm>
          <a:off x="1708150" y="4983163"/>
          <a:ext cx="1320800" cy="1038225"/>
        </p:xfrm>
        <a:graphic>
          <a:graphicData uri="http://schemas.openxmlformats.org/presentationml/2006/ole">
            <mc:AlternateContent xmlns:mc="http://schemas.openxmlformats.org/markup-compatibility/2006">
              <mc:Choice xmlns:v="urn:schemas-microsoft-com:vml" Requires="v">
                <p:oleObj spid="_x0000_s6169" name="Equation" r:id="rId4" imgW="533169" imgH="418918" progId="Equation.DSMT4">
                  <p:embed/>
                </p:oleObj>
              </mc:Choice>
              <mc:Fallback>
                <p:oleObj name="Equation" r:id="rId4" imgW="533169" imgH="418918" progId="Equation.DSMT4">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8150" y="4983163"/>
                        <a:ext cx="1320800" cy="1038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5" name="Text Box 15"/>
          <p:cNvSpPr txBox="1">
            <a:spLocks noChangeArrowheads="1"/>
          </p:cNvSpPr>
          <p:nvPr/>
        </p:nvSpPr>
        <p:spPr bwMode="auto">
          <a:xfrm>
            <a:off x="4976813" y="5229225"/>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r>
              <a:rPr lang="ja-JP" altLang="en-US" sz="2400"/>
              <a:t>再現率：</a:t>
            </a:r>
          </a:p>
        </p:txBody>
      </p:sp>
      <p:graphicFrame>
        <p:nvGraphicFramePr>
          <p:cNvPr id="6156" name="Object 16"/>
          <p:cNvGraphicFramePr>
            <a:graphicFrameLocks noChangeAspect="1"/>
          </p:cNvGraphicFramePr>
          <p:nvPr/>
        </p:nvGraphicFramePr>
        <p:xfrm>
          <a:off x="6227763" y="4983163"/>
          <a:ext cx="1320800" cy="1038225"/>
        </p:xfrm>
        <a:graphic>
          <a:graphicData uri="http://schemas.openxmlformats.org/presentationml/2006/ole">
            <mc:AlternateContent xmlns:mc="http://schemas.openxmlformats.org/markup-compatibility/2006">
              <mc:Choice xmlns:v="urn:schemas-microsoft-com:vml" Requires="v">
                <p:oleObj spid="_x0000_s6170" name="Equation" r:id="rId6" imgW="533169" imgH="418918" progId="Equation.DSMT4">
                  <p:embed/>
                </p:oleObj>
              </mc:Choice>
              <mc:Fallback>
                <p:oleObj name="Equation" r:id="rId6" imgW="533169" imgH="418918" progId="Equation.DSMT4">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7763" y="4983163"/>
                        <a:ext cx="1320800" cy="1038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適合率と再現率</a:t>
            </a:r>
          </a:p>
        </p:txBody>
      </p:sp>
      <p:sp>
        <p:nvSpPr>
          <p:cNvPr id="7171" name="Rectangle 3"/>
          <p:cNvSpPr>
            <a:spLocks noGrp="1" noChangeArrowheads="1"/>
          </p:cNvSpPr>
          <p:nvPr>
            <p:ph type="body" idx="1"/>
          </p:nvPr>
        </p:nvSpPr>
        <p:spPr/>
        <p:txBody>
          <a:bodyPr/>
          <a:lstStyle/>
          <a:p>
            <a:pPr eaLnBrk="1" hangingPunct="1"/>
            <a:r>
              <a:rPr lang="en-US" altLang="ja-JP" smtClean="0"/>
              <a:t>Web</a:t>
            </a:r>
            <a:r>
              <a:rPr lang="ja-JP" altLang="en-US" smtClean="0"/>
              <a:t>検索はなぜ適合率重視？</a:t>
            </a:r>
          </a:p>
          <a:p>
            <a:pPr eaLnBrk="1" hangingPunct="1"/>
            <a:r>
              <a:rPr lang="ja-JP" altLang="en-US" smtClean="0"/>
              <a:t>再現率を重視する検索には何がある？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本日のメニュー</a:t>
            </a:r>
          </a:p>
        </p:txBody>
      </p:sp>
      <p:sp>
        <p:nvSpPr>
          <p:cNvPr id="8195" name="Rectangle 3"/>
          <p:cNvSpPr>
            <a:spLocks noGrp="1" noChangeArrowheads="1"/>
          </p:cNvSpPr>
          <p:nvPr>
            <p:ph type="body" idx="1"/>
          </p:nvPr>
        </p:nvSpPr>
        <p:spPr/>
        <p:txBody>
          <a:bodyPr/>
          <a:lstStyle/>
          <a:p>
            <a:pPr eaLnBrk="1" hangingPunct="1"/>
            <a:r>
              <a:rPr lang="ja-JP" altLang="en-US" smtClean="0"/>
              <a:t>様々な検索エンジンの紹介</a:t>
            </a:r>
          </a:p>
          <a:p>
            <a:pPr eaLnBrk="1" hangingPunct="1"/>
            <a:r>
              <a:rPr lang="en-US" altLang="ja-JP" smtClean="0"/>
              <a:t>Google</a:t>
            </a:r>
            <a:r>
              <a:rPr lang="ja-JP" altLang="en-US" smtClean="0"/>
              <a:t>の色々な使い方</a:t>
            </a:r>
          </a:p>
          <a:p>
            <a:pPr eaLnBrk="1" hangingPunct="1"/>
            <a:endParaRPr lang="en-US" altLang="ja-JP"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代表的な検索サイト</a:t>
            </a:r>
          </a:p>
        </p:txBody>
      </p:sp>
      <p:sp>
        <p:nvSpPr>
          <p:cNvPr id="9219" name="Rectangle 3"/>
          <p:cNvSpPr>
            <a:spLocks noGrp="1" noChangeArrowheads="1"/>
          </p:cNvSpPr>
          <p:nvPr>
            <p:ph type="body" idx="1"/>
          </p:nvPr>
        </p:nvSpPr>
        <p:spPr/>
        <p:txBody>
          <a:bodyPr/>
          <a:lstStyle/>
          <a:p>
            <a:pPr eaLnBrk="1" hangingPunct="1">
              <a:lnSpc>
                <a:spcPct val="80000"/>
              </a:lnSpc>
            </a:pPr>
            <a:r>
              <a:rPr lang="en-US" altLang="ja-JP" sz="2100" smtClean="0"/>
              <a:t>Web</a:t>
            </a:r>
            <a:r>
              <a:rPr lang="ja-JP" altLang="en-US" sz="2100" smtClean="0"/>
              <a:t>検索</a:t>
            </a:r>
          </a:p>
          <a:p>
            <a:pPr lvl="1" eaLnBrk="1" hangingPunct="1">
              <a:lnSpc>
                <a:spcPct val="80000"/>
              </a:lnSpc>
            </a:pPr>
            <a:r>
              <a:rPr lang="en-US" altLang="ja-JP" sz="2000" smtClean="0"/>
              <a:t>www.google.co.jp</a:t>
            </a:r>
          </a:p>
          <a:p>
            <a:pPr eaLnBrk="1" hangingPunct="1">
              <a:lnSpc>
                <a:spcPct val="80000"/>
              </a:lnSpc>
            </a:pPr>
            <a:r>
              <a:rPr lang="ja-JP" altLang="en-US" sz="2100" smtClean="0"/>
              <a:t>本の検索</a:t>
            </a:r>
          </a:p>
          <a:p>
            <a:pPr lvl="1" eaLnBrk="1" hangingPunct="1">
              <a:lnSpc>
                <a:spcPct val="80000"/>
              </a:lnSpc>
            </a:pPr>
            <a:r>
              <a:rPr lang="en-US" altLang="ja-JP" sz="2000" smtClean="0"/>
              <a:t>Google books: books.google.co.jp</a:t>
            </a:r>
          </a:p>
          <a:p>
            <a:pPr lvl="1" eaLnBrk="1" hangingPunct="1">
              <a:lnSpc>
                <a:spcPct val="80000"/>
              </a:lnSpc>
            </a:pPr>
            <a:r>
              <a:rPr lang="ja-JP" altLang="en-US" sz="2000" smtClean="0"/>
              <a:t>国立国会図書館  </a:t>
            </a:r>
            <a:r>
              <a:rPr lang="en-US" altLang="ja-JP" sz="2000" smtClean="0"/>
              <a:t>www.ndl.go.jp</a:t>
            </a:r>
          </a:p>
          <a:p>
            <a:pPr lvl="1" eaLnBrk="1" hangingPunct="1">
              <a:lnSpc>
                <a:spcPct val="80000"/>
              </a:lnSpc>
            </a:pPr>
            <a:r>
              <a:rPr lang="en-US" altLang="ja-JP" sz="2000" smtClean="0"/>
              <a:t>amazon.co.jp, .com</a:t>
            </a:r>
          </a:p>
          <a:p>
            <a:pPr lvl="1" eaLnBrk="1" hangingPunct="1">
              <a:lnSpc>
                <a:spcPct val="80000"/>
              </a:lnSpc>
            </a:pPr>
            <a:r>
              <a:rPr lang="en-US" altLang="ja-JP" sz="2000" smtClean="0"/>
              <a:t>Webcat Plus</a:t>
            </a:r>
            <a:r>
              <a:rPr lang="ja-JP" altLang="en-US" sz="2000" smtClean="0"/>
              <a:t>（図書検索）</a:t>
            </a:r>
            <a:r>
              <a:rPr lang="en-US" altLang="ja-JP" sz="2000" smtClean="0"/>
              <a:t>webcatplus.nii.ac.jp</a:t>
            </a:r>
          </a:p>
          <a:p>
            <a:pPr eaLnBrk="1" hangingPunct="1">
              <a:lnSpc>
                <a:spcPct val="80000"/>
              </a:lnSpc>
            </a:pPr>
            <a:r>
              <a:rPr lang="ja-JP" altLang="en-US" sz="2100" smtClean="0"/>
              <a:t>論文検索</a:t>
            </a:r>
          </a:p>
          <a:p>
            <a:pPr lvl="1" eaLnBrk="1" hangingPunct="1">
              <a:lnSpc>
                <a:spcPct val="80000"/>
              </a:lnSpc>
            </a:pPr>
            <a:r>
              <a:rPr lang="en-US" altLang="ja-JP" sz="2000" smtClean="0"/>
              <a:t>citeseerx.ist.psu.edu</a:t>
            </a:r>
          </a:p>
          <a:p>
            <a:pPr lvl="1" eaLnBrk="1" hangingPunct="1">
              <a:lnSpc>
                <a:spcPct val="80000"/>
              </a:lnSpc>
            </a:pPr>
            <a:r>
              <a:rPr lang="en-US" altLang="ja-JP" sz="2000" smtClean="0"/>
              <a:t>scholar.google.com</a:t>
            </a:r>
          </a:p>
          <a:p>
            <a:pPr eaLnBrk="1" hangingPunct="1">
              <a:lnSpc>
                <a:spcPct val="80000"/>
              </a:lnSpc>
            </a:pPr>
            <a:r>
              <a:rPr lang="ja-JP" altLang="en-US" sz="2100" smtClean="0"/>
              <a:t>特許検索</a:t>
            </a:r>
          </a:p>
          <a:p>
            <a:pPr lvl="1" eaLnBrk="1" hangingPunct="1">
              <a:lnSpc>
                <a:spcPct val="80000"/>
              </a:lnSpc>
            </a:pPr>
            <a:r>
              <a:rPr lang="en-US" altLang="ja-JP" sz="2000" smtClean="0"/>
              <a:t>www.ipdl.inpit.go.jp/homepg.ipdl</a:t>
            </a:r>
            <a:endParaRPr lang="en-US" altLang="ja-JP" sz="1600" smtClean="0"/>
          </a:p>
          <a:p>
            <a:pPr eaLnBrk="1" hangingPunct="1">
              <a:lnSpc>
                <a:spcPct val="80000"/>
              </a:lnSpc>
            </a:pPr>
            <a:r>
              <a:rPr lang="ja-JP" altLang="en-US" sz="2100" smtClean="0"/>
              <a:t>総合</a:t>
            </a:r>
          </a:p>
          <a:p>
            <a:pPr lvl="1" eaLnBrk="1" hangingPunct="1">
              <a:lnSpc>
                <a:spcPct val="80000"/>
              </a:lnSpc>
            </a:pPr>
            <a:r>
              <a:rPr lang="ja-JP" altLang="en-US" sz="2000" smtClean="0"/>
              <a:t>例えば，</a:t>
            </a:r>
            <a:r>
              <a:rPr lang="en-US" altLang="ja-JP" sz="2000" smtClean="0"/>
              <a:t>www.searchdesk.com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ja-JP" altLang="en-US" smtClean="0"/>
              <a:t>実習 </a:t>
            </a:r>
            <a:r>
              <a:rPr lang="en-US" altLang="ja-JP" smtClean="0"/>
              <a:t>google</a:t>
            </a:r>
            <a:r>
              <a:rPr lang="ja-JP" altLang="en-US" smtClean="0"/>
              <a:t>を使って</a:t>
            </a:r>
          </a:p>
        </p:txBody>
      </p:sp>
      <p:sp>
        <p:nvSpPr>
          <p:cNvPr id="10243" name="Rectangle 3"/>
          <p:cNvSpPr>
            <a:spLocks noGrp="1" noChangeArrowheads="1"/>
          </p:cNvSpPr>
          <p:nvPr>
            <p:ph type="body" idx="1"/>
          </p:nvPr>
        </p:nvSpPr>
        <p:spPr/>
        <p:txBody>
          <a:bodyPr/>
          <a:lstStyle/>
          <a:p>
            <a:pPr eaLnBrk="1" hangingPunct="1"/>
            <a:r>
              <a:rPr lang="ja-JP" altLang="en-US" smtClean="0"/>
              <a:t>キーワードを入れるだけではない！</a:t>
            </a:r>
          </a:p>
          <a:p>
            <a:pPr eaLnBrk="1" hangingPunct="1"/>
            <a:r>
              <a:rPr lang="ja-JP" altLang="en-US" smtClean="0"/>
              <a:t>参考文献</a:t>
            </a:r>
          </a:p>
          <a:p>
            <a:pPr lvl="1" eaLnBrk="1" hangingPunct="1"/>
            <a:r>
              <a:rPr lang="en-US" altLang="ja-JP" smtClean="0"/>
              <a:t>Google Hacks , </a:t>
            </a:r>
            <a:r>
              <a:rPr lang="ja-JP" altLang="en-US" smtClean="0"/>
              <a:t>オライリージャパン</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ja-JP" smtClean="0"/>
              <a:t>AND, OR</a:t>
            </a:r>
          </a:p>
        </p:txBody>
      </p:sp>
      <p:sp>
        <p:nvSpPr>
          <p:cNvPr id="11267" name="Rectangle 3"/>
          <p:cNvSpPr>
            <a:spLocks noGrp="1" noChangeArrowheads="1"/>
          </p:cNvSpPr>
          <p:nvPr>
            <p:ph type="body" idx="1"/>
          </p:nvPr>
        </p:nvSpPr>
        <p:spPr/>
        <p:txBody>
          <a:bodyPr/>
          <a:lstStyle/>
          <a:p>
            <a:pPr eaLnBrk="1" hangingPunct="1"/>
            <a:r>
              <a:rPr lang="en-US" altLang="ja-JP" smtClean="0"/>
              <a:t>AND</a:t>
            </a:r>
          </a:p>
          <a:p>
            <a:pPr lvl="1" eaLnBrk="1" hangingPunct="1"/>
            <a:r>
              <a:rPr lang="ja-JP" altLang="en-US" smtClean="0"/>
              <a:t>ならべるだけ（いつもの方法）</a:t>
            </a:r>
          </a:p>
          <a:p>
            <a:pPr eaLnBrk="1" hangingPunct="1"/>
            <a:r>
              <a:rPr lang="en-US" altLang="ja-JP" smtClean="0"/>
              <a:t>OR</a:t>
            </a:r>
          </a:p>
          <a:p>
            <a:pPr lvl="1" eaLnBrk="1" hangingPunct="1"/>
            <a:r>
              <a:rPr lang="ja-JP" altLang="en-US" smtClean="0"/>
              <a:t>「</a:t>
            </a:r>
            <a:r>
              <a:rPr lang="en-US" altLang="ja-JP" smtClean="0"/>
              <a:t>x OR y</a:t>
            </a:r>
            <a:r>
              <a:rPr lang="ja-JP" altLang="en-US" smtClean="0"/>
              <a:t>」</a:t>
            </a:r>
            <a:r>
              <a:rPr lang="en-US" altLang="ja-JP" smtClean="0"/>
              <a:t>,</a:t>
            </a:r>
            <a:r>
              <a:rPr lang="ja-JP" altLang="en-US" smtClean="0"/>
              <a:t>　「</a:t>
            </a:r>
            <a:r>
              <a:rPr lang="en-US" altLang="ja-JP" smtClean="0"/>
              <a:t>x | y</a:t>
            </a:r>
            <a:r>
              <a:rPr lang="ja-JP" altLang="en-US" smtClean="0"/>
              <a:t>」と書く；“または”の意味</a:t>
            </a:r>
          </a:p>
          <a:p>
            <a:pPr lvl="1" eaLnBrk="1" hangingPunct="1"/>
            <a:r>
              <a:rPr lang="ja-JP" altLang="en-US" smtClean="0"/>
              <a:t>「</a:t>
            </a:r>
            <a:r>
              <a:rPr lang="en-US" altLang="ja-JP" smtClean="0"/>
              <a:t>A ( B | C)</a:t>
            </a:r>
            <a:r>
              <a:rPr lang="ja-JP" altLang="en-US" smtClean="0"/>
              <a:t>」はどのような意味？ </a:t>
            </a:r>
            <a:endParaRPr lang="en-US" altLang="ja-JP" smtClean="0"/>
          </a:p>
          <a:p>
            <a:pPr lvl="1" eaLnBrk="1" hangingPunct="1"/>
            <a:r>
              <a:rPr lang="ja-JP" altLang="en-US" smtClean="0"/>
              <a:t>例：橋下徹 </a:t>
            </a:r>
            <a:r>
              <a:rPr lang="en-US" altLang="ja-JP" smtClean="0"/>
              <a:t>(</a:t>
            </a:r>
            <a:r>
              <a:rPr lang="ja-JP" altLang="en-US" smtClean="0"/>
              <a:t>大阪府立大学 </a:t>
            </a:r>
            <a:r>
              <a:rPr lang="en-US" altLang="ja-JP" smtClean="0"/>
              <a:t>| </a:t>
            </a:r>
            <a:r>
              <a:rPr lang="ja-JP" altLang="en-US" smtClean="0"/>
              <a:t>やしきたかじん</a:t>
            </a:r>
            <a:r>
              <a:rPr lang="en-US" altLang="ja-JP" smtClean="0"/>
              <a:t>)</a:t>
            </a:r>
            <a:endParaRPr lang="ja-JP" altLang="en-US" smtClean="0"/>
          </a:p>
          <a:p>
            <a:pPr eaLnBrk="1" hangingPunct="1"/>
            <a:r>
              <a:rPr lang="en-US" altLang="ja-JP" smtClean="0"/>
              <a:t>NOT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1818</TotalTime>
  <Words>739</Words>
  <Application>Microsoft Office PowerPoint</Application>
  <PresentationFormat>画面に合わせる (4:3)</PresentationFormat>
  <Paragraphs>180</Paragraphs>
  <Slides>25</Slides>
  <Notes>24</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32" baseType="lpstr">
      <vt:lpstr>ＭＳ Ｐゴシック</vt:lpstr>
      <vt:lpstr>ＭＳ Ｐ明朝</vt:lpstr>
      <vt:lpstr>Arial</vt:lpstr>
      <vt:lpstr>Verdana</vt:lpstr>
      <vt:lpstr>Wingdings</vt:lpstr>
      <vt:lpstr>Profile</vt:lpstr>
      <vt:lpstr>Equation</vt:lpstr>
      <vt:lpstr>データベースと情報検索</vt:lpstr>
      <vt:lpstr>日程（情報検索：担当　岩村）</vt:lpstr>
      <vt:lpstr>情報検索 (information retrieval)</vt:lpstr>
      <vt:lpstr>適合率と再現率</vt:lpstr>
      <vt:lpstr>適合率と再現率</vt:lpstr>
      <vt:lpstr>本日のメニュー</vt:lpstr>
      <vt:lpstr>代表的な検索サイト</vt:lpstr>
      <vt:lpstr>実習 googleを使って</vt:lpstr>
      <vt:lpstr>AND, OR</vt:lpstr>
      <vt:lpstr>マイナス検索、プラス検索</vt:lpstr>
      <vt:lpstr>フレーズ検索</vt:lpstr>
      <vt:lpstr>類義語検索</vt:lpstr>
      <vt:lpstr>数値の範囲指定</vt:lpstr>
      <vt:lpstr>ワイルドカード</vt:lpstr>
      <vt:lpstr>３２語の制限</vt:lpstr>
      <vt:lpstr>特別構文（１）</vt:lpstr>
      <vt:lpstr>特別構文（２）</vt:lpstr>
      <vt:lpstr>特別構文（３）</vt:lpstr>
      <vt:lpstr>特別構文の利用</vt:lpstr>
      <vt:lpstr>その他のTIPS</vt:lpstr>
      <vt:lpstr>様々なページ・サイト</vt:lpstr>
      <vt:lpstr>研究レベルの検索サイト</vt:lpstr>
      <vt:lpstr>レポート課題</vt:lpstr>
      <vt:lpstr>レポートの内容</vt:lpstr>
      <vt:lpstr>レポート提出方法</vt:lpstr>
    </vt:vector>
  </TitlesOfParts>
  <Company>大阪府立大学大学院工学研究科情報工学分野</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データベースと情報検索</dc:title>
  <dc:creator>黄瀬浩一</dc:creator>
  <cp:lastModifiedBy>岩村雅一</cp:lastModifiedBy>
  <cp:revision>96</cp:revision>
  <dcterms:created xsi:type="dcterms:W3CDTF">2005-04-12T15:39:46Z</dcterms:created>
  <dcterms:modified xsi:type="dcterms:W3CDTF">2013-12-09T09:48:06Z</dcterms:modified>
</cp:coreProperties>
</file>