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41"/>
  </p:notesMasterIdLst>
  <p:handoutMasterIdLst>
    <p:handoutMasterId r:id="rId42"/>
  </p:handoutMasterIdLst>
  <p:sldIdLst>
    <p:sldId id="356" r:id="rId2"/>
    <p:sldId id="360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2" r:id="rId11"/>
    <p:sldId id="323" r:id="rId12"/>
    <p:sldId id="324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2" r:id="rId30"/>
    <p:sldId id="343" r:id="rId31"/>
    <p:sldId id="344" r:id="rId32"/>
    <p:sldId id="345" r:id="rId33"/>
    <p:sldId id="346" r:id="rId34"/>
    <p:sldId id="347" r:id="rId35"/>
    <p:sldId id="348" r:id="rId36"/>
    <p:sldId id="349" r:id="rId37"/>
    <p:sldId id="350" r:id="rId38"/>
    <p:sldId id="355" r:id="rId39"/>
    <p:sldId id="352" r:id="rId40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06" autoAdjust="0"/>
    <p:restoredTop sz="94660"/>
  </p:normalViewPr>
  <p:slideViewPr>
    <p:cSldViewPr snapToObjects="1">
      <p:cViewPr varScale="1">
        <p:scale>
          <a:sx n="134" d="100"/>
          <a:sy n="134" d="100"/>
        </p:scale>
        <p:origin x="5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A694F12C-E86A-44C5-A7F5-6B516C1B5C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8964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C7F6F73-60EC-43B9-A792-EA882950CD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6317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56E4316-72C8-4BB1-9F6F-9B674CE32E4B}" type="slidenum">
              <a:rPr lang="en-US" altLang="ja-JP">
                <a:latin typeface="Arial" panose="020B0604020202020204" pitchFamily="34" charset="0"/>
              </a:rPr>
              <a:pPr eaLnBrk="1" hangingPunct="1"/>
              <a:t>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814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A53AE14-7470-4258-BF62-205CA483D159}" type="slidenum">
              <a:rPr lang="en-US" altLang="ja-JP">
                <a:latin typeface="Arial" panose="020B0604020202020204" pitchFamily="34" charset="0"/>
              </a:rPr>
              <a:pPr eaLnBrk="1" hangingPunct="1"/>
              <a:t>10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921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C03FDE5-F7FB-40F3-97B7-D530732A0EBD}" type="slidenum">
              <a:rPr lang="en-US" altLang="ja-JP">
                <a:latin typeface="Arial" panose="020B0604020202020204" pitchFamily="34" charset="0"/>
              </a:rPr>
              <a:pPr eaLnBrk="1" hangingPunct="1"/>
              <a:t>11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757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413CB28-5C37-4525-9D38-F7A491DA465F}" type="slidenum">
              <a:rPr lang="en-US" altLang="ja-JP">
                <a:latin typeface="Arial" panose="020B0604020202020204" pitchFamily="34" charset="0"/>
              </a:rPr>
              <a:pPr eaLnBrk="1" hangingPunct="1"/>
              <a:t>12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602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2A9AB8D-A2B1-499E-B189-B72667000ABB}" type="slidenum">
              <a:rPr lang="en-US" altLang="ja-JP">
                <a:latin typeface="Arial" panose="020B0604020202020204" pitchFamily="34" charset="0"/>
              </a:rPr>
              <a:pPr eaLnBrk="1" hangingPunct="1"/>
              <a:t>13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110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BCFB23F-4971-4A14-AD99-AD2EAB580A95}" type="slidenum">
              <a:rPr lang="en-US" altLang="ja-JP">
                <a:latin typeface="Arial" panose="020B0604020202020204" pitchFamily="34" charset="0"/>
              </a:rPr>
              <a:pPr eaLnBrk="1" hangingPunct="1"/>
              <a:t>14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915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8741543-C493-45E8-83ED-6A76AEE376A1}" type="slidenum">
              <a:rPr lang="en-US" altLang="ja-JP">
                <a:latin typeface="Arial" panose="020B0604020202020204" pitchFamily="34" charset="0"/>
              </a:rPr>
              <a:pPr eaLnBrk="1" hangingPunct="1"/>
              <a:t>15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74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20CF4C8-0CB3-4B24-B973-FB1259805053}" type="slidenum">
              <a:rPr lang="en-US" altLang="ja-JP">
                <a:latin typeface="Arial" panose="020B0604020202020204" pitchFamily="34" charset="0"/>
              </a:rPr>
              <a:pPr eaLnBrk="1" hangingPunct="1"/>
              <a:t>16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6887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5CE3C84-5BE5-4874-A13F-D05A7C9BD47E}" type="slidenum">
              <a:rPr lang="en-US" altLang="ja-JP">
                <a:latin typeface="Arial" panose="020B0604020202020204" pitchFamily="34" charset="0"/>
              </a:rPr>
              <a:pPr eaLnBrk="1" hangingPunct="1"/>
              <a:t>17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083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E4DAD0A-D6C9-4856-9D4D-7FAAD92157CA}" type="slidenum">
              <a:rPr lang="en-US" altLang="ja-JP">
                <a:latin typeface="Arial" panose="020B0604020202020204" pitchFamily="34" charset="0"/>
              </a:rPr>
              <a:pPr eaLnBrk="1" hangingPunct="1"/>
              <a:t>18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5289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916EFA9-99D5-478C-8CD7-04D011D68157}" type="slidenum">
              <a:rPr lang="en-US" altLang="ja-JP">
                <a:latin typeface="Arial" panose="020B0604020202020204" pitchFamily="34" charset="0"/>
              </a:rPr>
              <a:pPr eaLnBrk="1" hangingPunct="1"/>
              <a:t>19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730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F28A6AE-6AC7-43B9-9AA9-EEC3FC8B29CE}" type="slidenum">
              <a:rPr lang="en-US" altLang="ja-JP">
                <a:latin typeface="Arial" panose="020B0604020202020204" pitchFamily="34" charset="0"/>
              </a:rPr>
              <a:pPr eaLnBrk="1" hangingPunct="1"/>
              <a:t>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381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240BB92-FCDA-4F3F-8B1D-DEFC1FBFE908}" type="slidenum">
              <a:rPr lang="en-US" altLang="ja-JP">
                <a:latin typeface="Arial" panose="020B0604020202020204" pitchFamily="34" charset="0"/>
              </a:rPr>
              <a:pPr eaLnBrk="1" hangingPunct="1"/>
              <a:t>20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7221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BC4A50F-B0D9-4588-99B9-3B9738009EC9}" type="slidenum">
              <a:rPr lang="en-US" altLang="ja-JP">
                <a:latin typeface="Arial" panose="020B0604020202020204" pitchFamily="34" charset="0"/>
              </a:rPr>
              <a:pPr eaLnBrk="1" hangingPunct="1"/>
              <a:t>21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7679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E1FBF53-ECC8-4C3B-A7D5-047A2B8C4456}" type="slidenum">
              <a:rPr lang="en-US" altLang="ja-JP">
                <a:latin typeface="Arial" panose="020B0604020202020204" pitchFamily="34" charset="0"/>
              </a:rPr>
              <a:pPr eaLnBrk="1" hangingPunct="1"/>
              <a:t>22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653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16410BA-2AC7-449F-9124-03B359A71EA4}" type="slidenum">
              <a:rPr lang="en-US" altLang="ja-JP">
                <a:latin typeface="Arial" panose="020B0604020202020204" pitchFamily="34" charset="0"/>
              </a:rPr>
              <a:pPr eaLnBrk="1" hangingPunct="1"/>
              <a:t>23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602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9EA8750-7B00-46FA-A987-F7A54AE699DE}" type="slidenum">
              <a:rPr lang="en-US" altLang="ja-JP">
                <a:latin typeface="Arial" panose="020B0604020202020204" pitchFamily="34" charset="0"/>
              </a:rPr>
              <a:pPr eaLnBrk="1" hangingPunct="1"/>
              <a:t>24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502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1993403-2C34-42C3-A6C1-8CB09E0493EE}" type="slidenum">
              <a:rPr lang="en-US" altLang="ja-JP">
                <a:latin typeface="Arial" panose="020B0604020202020204" pitchFamily="34" charset="0"/>
              </a:rPr>
              <a:pPr eaLnBrk="1" hangingPunct="1"/>
              <a:t>25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6307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0639515-B30A-4C0D-88F5-D9A57A32B28A}" type="slidenum">
              <a:rPr lang="en-US" altLang="ja-JP">
                <a:latin typeface="Arial" panose="020B0604020202020204" pitchFamily="34" charset="0"/>
              </a:rPr>
              <a:pPr eaLnBrk="1" hangingPunct="1"/>
              <a:t>26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3682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2E5253F-05EF-4ABD-B0D8-8A2B4C02989C}" type="slidenum">
              <a:rPr lang="en-US" altLang="ja-JP">
                <a:latin typeface="Arial" panose="020B0604020202020204" pitchFamily="34" charset="0"/>
              </a:rPr>
              <a:pPr eaLnBrk="1" hangingPunct="1"/>
              <a:t>27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8064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09894E9-6C61-42F4-A602-B2D35B1C9C99}" type="slidenum">
              <a:rPr lang="en-US" altLang="ja-JP">
                <a:latin typeface="Arial" panose="020B0604020202020204" pitchFamily="34" charset="0"/>
              </a:rPr>
              <a:pPr eaLnBrk="1" hangingPunct="1"/>
              <a:t>28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395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A459140-D616-42D6-AA1A-57A937CD0E2D}" type="slidenum">
              <a:rPr lang="en-US" altLang="ja-JP">
                <a:latin typeface="Arial" panose="020B0604020202020204" pitchFamily="34" charset="0"/>
              </a:rPr>
              <a:pPr eaLnBrk="1" hangingPunct="1"/>
              <a:t>29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16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C518C76-6D41-4979-8E27-29BC2655DC3E}" type="slidenum">
              <a:rPr lang="en-US" altLang="ja-JP">
                <a:latin typeface="Arial" panose="020B0604020202020204" pitchFamily="34" charset="0"/>
              </a:rPr>
              <a:pPr eaLnBrk="1" hangingPunct="1"/>
              <a:t>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650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54FDA5A-F1A4-4E81-BDF0-E7D49BA127F4}" type="slidenum">
              <a:rPr lang="en-US" altLang="ja-JP">
                <a:latin typeface="Arial" panose="020B0604020202020204" pitchFamily="34" charset="0"/>
              </a:rPr>
              <a:pPr eaLnBrk="1" hangingPunct="1"/>
              <a:t>30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969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846E099-3B3A-4A67-AAC2-F73B419A957D}" type="slidenum">
              <a:rPr lang="en-US" altLang="ja-JP">
                <a:latin typeface="Arial" panose="020B0604020202020204" pitchFamily="34" charset="0"/>
              </a:rPr>
              <a:pPr eaLnBrk="1" hangingPunct="1"/>
              <a:t>31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5574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2FB4CBE-1293-4463-AE3F-F55F08B959C7}" type="slidenum">
              <a:rPr lang="en-US" altLang="ja-JP">
                <a:latin typeface="Arial" panose="020B0604020202020204" pitchFamily="34" charset="0"/>
              </a:rPr>
              <a:pPr eaLnBrk="1" hangingPunct="1"/>
              <a:t>32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9277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BD49CDC-DF1C-4D40-8442-4176C0D9B8D7}" type="slidenum">
              <a:rPr lang="en-US" altLang="ja-JP">
                <a:latin typeface="Arial" panose="020B0604020202020204" pitchFamily="34" charset="0"/>
              </a:rPr>
              <a:pPr eaLnBrk="1" hangingPunct="1"/>
              <a:t>33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8551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9314963-8E99-44F1-9A36-B9F0F9923186}" type="slidenum">
              <a:rPr lang="en-US" altLang="ja-JP">
                <a:latin typeface="Arial" panose="020B0604020202020204" pitchFamily="34" charset="0"/>
              </a:rPr>
              <a:pPr eaLnBrk="1" hangingPunct="1"/>
              <a:t>34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9504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FF95C47-3438-4D8E-BE3E-E8FE64F6839B}" type="slidenum">
              <a:rPr lang="en-US" altLang="ja-JP">
                <a:latin typeface="Arial" panose="020B0604020202020204" pitchFamily="34" charset="0"/>
              </a:rPr>
              <a:pPr eaLnBrk="1" hangingPunct="1"/>
              <a:t>35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8947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BD5A3F3-1253-4ECF-A3C7-12FD96B762F5}" type="slidenum">
              <a:rPr lang="en-US" altLang="ja-JP">
                <a:latin typeface="Arial" panose="020B0604020202020204" pitchFamily="34" charset="0"/>
              </a:rPr>
              <a:pPr eaLnBrk="1" hangingPunct="1"/>
              <a:t>36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4104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D94D2AF-CCD6-4474-A289-9AA6D7165453}" type="slidenum">
              <a:rPr lang="en-US" altLang="ja-JP">
                <a:latin typeface="Arial" panose="020B0604020202020204" pitchFamily="34" charset="0"/>
              </a:rPr>
              <a:pPr eaLnBrk="1" hangingPunct="1"/>
              <a:t>37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3553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CD3718B-0FC5-461B-A0EE-7AE2B8D475C7}" type="slidenum">
              <a:rPr lang="en-US" altLang="ja-JP">
                <a:latin typeface="Arial" panose="020B0604020202020204" pitchFamily="34" charset="0"/>
              </a:rPr>
              <a:pPr eaLnBrk="1" hangingPunct="1"/>
              <a:t>39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492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6E40C0D-3B4E-45E6-B3DE-F1FBE51F1536}" type="slidenum">
              <a:rPr lang="en-US" altLang="ja-JP">
                <a:latin typeface="Arial" panose="020B0604020202020204" pitchFamily="34" charset="0"/>
              </a:rPr>
              <a:pPr eaLnBrk="1" hangingPunct="1"/>
              <a:t>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503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3FA5E39-97AB-440D-931A-3B22CC6F4239}" type="slidenum">
              <a:rPr lang="en-US" altLang="ja-JP">
                <a:latin typeface="Arial" panose="020B0604020202020204" pitchFamily="34" charset="0"/>
              </a:rPr>
              <a:pPr eaLnBrk="1" hangingPunct="1"/>
              <a:t>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826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4EF3B1A-FD0F-419C-BCA5-8FE4F2E49D33}" type="slidenum">
              <a:rPr lang="en-US" altLang="ja-JP">
                <a:latin typeface="Arial" panose="020B0604020202020204" pitchFamily="34" charset="0"/>
              </a:rPr>
              <a:pPr eaLnBrk="1" hangingPunct="1"/>
              <a:t>6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09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580CA98-E77C-40E5-9333-F967FD618CE7}" type="slidenum">
              <a:rPr lang="en-US" altLang="ja-JP">
                <a:latin typeface="Arial" panose="020B0604020202020204" pitchFamily="34" charset="0"/>
              </a:rPr>
              <a:pPr eaLnBrk="1" hangingPunct="1"/>
              <a:t>7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810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2A0A11E-0D17-4E8E-9923-D437C5E15794}" type="slidenum">
              <a:rPr lang="en-US" altLang="ja-JP">
                <a:latin typeface="Arial" panose="020B0604020202020204" pitchFamily="34" charset="0"/>
              </a:rPr>
              <a:pPr eaLnBrk="1" hangingPunct="1"/>
              <a:t>8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527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99D0B72-2BF4-442B-BB6A-14CFC8380E92}" type="slidenum">
              <a:rPr lang="en-US" altLang="ja-JP">
                <a:latin typeface="Arial" panose="020B0604020202020204" pitchFamily="34" charset="0"/>
              </a:rPr>
              <a:pPr eaLnBrk="1" hangingPunct="1"/>
              <a:t>9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67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4BFFC55-A570-4610-954A-171B124545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569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0B6FB-BFBF-4BEC-8E1E-3C349E4BFC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5038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40488-845C-479A-B3F1-EAEE743E84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1644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06B3D4-BF2D-450F-B63C-A236ED48C2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176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E2E26-11FC-4B71-86F9-F7D75D5506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939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2F73CB-FAC8-4962-9238-14EAB37EEE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1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C541E-7466-4BF8-94CD-9DF4A4D373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75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6FFD3-17CB-42ED-BF54-D8508CF967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356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C5F62-5996-44B4-8F82-676C903ACA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067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4353E4-9DD7-4F24-AAC3-01643730E5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883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B2FB3-65A6-43D3-AE2E-8C661017CD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910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B9A51-FF46-4D55-BF6F-BC1E612B75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377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088DF22C-9C4F-47B2-A375-75E376BC2D2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omepage2.nifty.com/baba_hajime/wais/pagerank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workshop.net/pagerank_calculator.php" TargetMode="External"/><Relationship Id="rId2" Type="http://schemas.openxmlformats.org/officeDocument/2006/relationships/hyperlink" Target="http://pagerank.bookstudi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rkhorrell.com/seo/pagerank.asp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データベースと情報検索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2447925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情報検索</a:t>
            </a:r>
            <a:r>
              <a:rPr lang="en-US" altLang="ja-JP" dirty="0" smtClean="0"/>
              <a:t>(</a:t>
            </a:r>
            <a:r>
              <a:rPr lang="ja-JP" altLang="en-US" dirty="0" smtClean="0"/>
              <a:t>５</a:t>
            </a:r>
            <a:r>
              <a:rPr lang="en-US" altLang="ja-JP" dirty="0" smtClean="0"/>
              <a:t>)</a:t>
            </a:r>
            <a:r>
              <a:rPr lang="ja-JP" altLang="en-US" dirty="0" smtClean="0"/>
              <a:t>　検索エンジンの仕組み</a:t>
            </a:r>
          </a:p>
          <a:p>
            <a:pPr eaLnBrk="1" hangingPunct="1"/>
            <a:endParaRPr lang="ja-JP" altLang="en-US" dirty="0" smtClean="0"/>
          </a:p>
          <a:p>
            <a:pPr eaLnBrk="1" hangingPunct="1"/>
            <a:r>
              <a:rPr lang="ja-JP" altLang="en-US" dirty="0" smtClean="0"/>
              <a:t>　教員　岩村　雅一</a:t>
            </a:r>
          </a:p>
          <a:p>
            <a:pPr eaLnBrk="1" hangingPunct="1"/>
            <a:r>
              <a:rPr lang="ja-JP" altLang="en-US" smtClean="0"/>
              <a:t>　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参考文献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mtClean="0"/>
              <a:t>Google </a:t>
            </a:r>
            <a:r>
              <a:rPr lang="ja-JP" altLang="en-US" smtClean="0"/>
              <a:t>の秘密 </a:t>
            </a:r>
            <a:r>
              <a:rPr lang="en-US" altLang="ja-JP" smtClean="0"/>
              <a:t>- PageRank </a:t>
            </a:r>
            <a:r>
              <a:rPr lang="ja-JP" altLang="en-US" smtClean="0"/>
              <a:t>徹底解説</a:t>
            </a:r>
            <a:br>
              <a:rPr lang="ja-JP" altLang="en-US" smtClean="0"/>
            </a:br>
            <a:r>
              <a:rPr lang="ja-JP" altLang="en-US" b="1" smtClean="0"/>
              <a:t>馬場肇</a:t>
            </a:r>
            <a:r>
              <a:rPr lang="ja-JP" altLang="en-US" smtClean="0"/>
              <a:t> </a:t>
            </a:r>
            <a:br>
              <a:rPr lang="ja-JP" altLang="en-US" smtClean="0"/>
            </a:br>
            <a:r>
              <a:rPr lang="en-US" altLang="ja-JP" sz="2400" smtClean="0">
                <a:hlinkClick r:id="rId3"/>
              </a:rPr>
              <a:t>http://homepage2.nifty.com/baba_hajime/wais/pagerank.html</a:t>
            </a:r>
            <a:endParaRPr lang="en-US" altLang="ja-JP" sz="2400" smtClean="0"/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サーチエンジン</a:t>
            </a:r>
            <a:r>
              <a:rPr lang="en-US" altLang="ja-JP" smtClean="0"/>
              <a:t>Google</a:t>
            </a:r>
            <a:br>
              <a:rPr lang="en-US" altLang="ja-JP" smtClean="0"/>
            </a:br>
            <a:r>
              <a:rPr lang="ja-JP" altLang="en-US" smtClean="0"/>
              <a:t>山名早人、近藤秀和</a:t>
            </a:r>
            <a:br>
              <a:rPr lang="ja-JP" altLang="en-US" smtClean="0"/>
            </a:br>
            <a:r>
              <a:rPr lang="ja-JP" altLang="en-US" smtClean="0"/>
              <a:t>情報処理</a:t>
            </a:r>
            <a:r>
              <a:rPr lang="en-US" altLang="ja-JP" smtClean="0"/>
              <a:t>, Vol.42, No.8, 2001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WWW</a:t>
            </a:r>
            <a:r>
              <a:rPr lang="ja-JP" altLang="en-US" smtClean="0"/>
              <a:t>サーチエンジンの作り方</a:t>
            </a:r>
            <a:br>
              <a:rPr lang="ja-JP" altLang="en-US" smtClean="0"/>
            </a:br>
            <a:r>
              <a:rPr lang="ja-JP" altLang="en-US" smtClean="0"/>
              <a:t>原田昌紀</a:t>
            </a:r>
            <a:br>
              <a:rPr lang="ja-JP" altLang="en-US" smtClean="0"/>
            </a:br>
            <a:r>
              <a:rPr lang="ja-JP" altLang="en-US" smtClean="0"/>
              <a:t>情報処理</a:t>
            </a:r>
            <a:r>
              <a:rPr lang="en-US" altLang="ja-JP" smtClean="0"/>
              <a:t>, Vol.41, No.10, 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Google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altLang="ja-JP" sz="2600" dirty="0" smtClean="0"/>
              <a:t>Page &amp; </a:t>
            </a:r>
            <a:r>
              <a:rPr lang="en-US" altLang="ja-JP" sz="2600" dirty="0" err="1" smtClean="0"/>
              <a:t>Brin</a:t>
            </a:r>
            <a:r>
              <a:rPr lang="en-US" altLang="ja-JP" sz="2600" dirty="0" smtClean="0"/>
              <a:t> </a:t>
            </a:r>
            <a:r>
              <a:rPr lang="ja-JP" altLang="en-US" sz="2600" dirty="0" smtClean="0"/>
              <a:t>により設立された（</a:t>
            </a:r>
            <a:r>
              <a:rPr lang="en-US" altLang="ja-JP" sz="2600" dirty="0" smtClean="0"/>
              <a:t>1998</a:t>
            </a:r>
            <a:r>
              <a:rPr lang="ja-JP" altLang="en-US" sz="2600" dirty="0" smtClean="0"/>
              <a:t>）</a:t>
            </a:r>
          </a:p>
          <a:p>
            <a:pPr lvl="1" eaLnBrk="1" hangingPunct="1">
              <a:defRPr/>
            </a:pPr>
            <a:r>
              <a:rPr lang="en-US" altLang="ja-JP" sz="2200" dirty="0" smtClean="0"/>
              <a:t>Stanford</a:t>
            </a:r>
            <a:r>
              <a:rPr lang="ja-JP" altLang="en-US" sz="2200" dirty="0" smtClean="0"/>
              <a:t>の大学院生</a:t>
            </a:r>
          </a:p>
          <a:p>
            <a:pPr lvl="1" eaLnBrk="1" hangingPunct="1">
              <a:defRPr/>
            </a:pPr>
            <a:r>
              <a:rPr lang="ja-JP" altLang="en-US" sz="2200" dirty="0" smtClean="0"/>
              <a:t>データマイニングを研究</a:t>
            </a:r>
            <a:endParaRPr lang="en-US" altLang="ja-JP" sz="2200" dirty="0" smtClean="0"/>
          </a:p>
          <a:p>
            <a:pPr lvl="1" eaLnBrk="1" hangingPunct="1">
              <a:defRPr/>
            </a:pPr>
            <a:endParaRPr lang="ja-JP" altLang="en-US" sz="2200" dirty="0" smtClean="0"/>
          </a:p>
          <a:p>
            <a:pPr lvl="1" eaLnBrk="1" hangingPunct="1">
              <a:defRPr/>
            </a:pPr>
            <a:endParaRPr lang="ja-JP" altLang="en-US" sz="2200" dirty="0" smtClean="0"/>
          </a:p>
          <a:p>
            <a:pPr lvl="1" eaLnBrk="1" hangingPunct="1">
              <a:defRPr/>
            </a:pPr>
            <a:endParaRPr lang="ja-JP" altLang="en-US" sz="2200" dirty="0" smtClean="0"/>
          </a:p>
          <a:p>
            <a:pPr eaLnBrk="1" hangingPunct="1">
              <a:defRPr/>
            </a:pPr>
            <a:r>
              <a:rPr lang="ja-JP" altLang="en-US" sz="2600" dirty="0" smtClean="0"/>
              <a:t>世界最大級の情報を持つ検索エンジン</a:t>
            </a:r>
          </a:p>
          <a:p>
            <a:pPr lvl="1" eaLnBrk="1" hangingPunct="1">
              <a:defRPr/>
            </a:pPr>
            <a:r>
              <a:rPr lang="ja-JP" altLang="en-US" sz="2200" dirty="0" smtClean="0"/>
              <a:t>８０億ページ（</a:t>
            </a:r>
            <a:r>
              <a:rPr lang="en-US" altLang="ja-JP" sz="2200" dirty="0" smtClean="0"/>
              <a:t>2005.4</a:t>
            </a:r>
            <a:r>
              <a:rPr lang="ja-JP" altLang="en-US" sz="2200" dirty="0" smtClean="0"/>
              <a:t>現在）</a:t>
            </a:r>
          </a:p>
          <a:p>
            <a:pPr lvl="1" eaLnBrk="1" hangingPunct="1">
              <a:defRPr/>
            </a:pPr>
            <a:r>
              <a:rPr lang="ja-JP" altLang="en-US" sz="2200" dirty="0" smtClean="0"/>
              <a:t>クラスタ・コンピューティング</a:t>
            </a:r>
          </a:p>
          <a:p>
            <a:pPr lvl="2" eaLnBrk="1" hangingPunct="1">
              <a:defRPr/>
            </a:pPr>
            <a:r>
              <a:rPr lang="ja-JP" altLang="en-US" sz="2100" dirty="0" smtClean="0"/>
              <a:t>ＰＣ４．５万台から８万台（ＣＰＵは倍；予測値）</a:t>
            </a:r>
          </a:p>
          <a:p>
            <a:pPr lvl="2" eaLnBrk="1" hangingPunct="1">
              <a:defRPr/>
            </a:pPr>
            <a:r>
              <a:rPr lang="ja-JP" altLang="en-US" sz="2100" dirty="0" smtClean="0"/>
              <a:t>２千～６千テラバイト （１テラ＝</a:t>
            </a:r>
            <a:r>
              <a:rPr lang="en-US" altLang="ja-JP" sz="2100" dirty="0" smtClean="0"/>
              <a:t>1,000,000,000,000</a:t>
            </a:r>
            <a:r>
              <a:rPr lang="ja-JP" altLang="en-US" sz="2100" dirty="0" smtClean="0"/>
              <a:t>＝１兆</a:t>
            </a:r>
            <a:r>
              <a:rPr lang="en-US" altLang="ja-JP" sz="2100" dirty="0" smtClean="0"/>
              <a:t>)</a:t>
            </a:r>
          </a:p>
        </p:txBody>
      </p:sp>
      <p:pic>
        <p:nvPicPr>
          <p:cNvPr id="13316" name="Picture 4" descr="lar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75" y="2286000"/>
            <a:ext cx="13462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serge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286000"/>
            <a:ext cx="124618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PC</a:t>
            </a:r>
            <a:r>
              <a:rPr lang="ja-JP" altLang="en-US" smtClean="0"/>
              <a:t>台数の推移</a:t>
            </a:r>
          </a:p>
        </p:txBody>
      </p:sp>
      <p:pic>
        <p:nvPicPr>
          <p:cNvPr id="14339" name="Picture 3" descr="image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484313"/>
            <a:ext cx="7488237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ソフトウェア構成</a:t>
            </a:r>
          </a:p>
        </p:txBody>
      </p:sp>
      <p:pic>
        <p:nvPicPr>
          <p:cNvPr id="15363" name="Picture 3" descr="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013" y="1557338"/>
            <a:ext cx="420211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011863" y="1989138"/>
            <a:ext cx="641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Arial" panose="020B0604020202020204" pitchFamily="34" charset="0"/>
              </a:rPr>
              <a:t>圧縮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779838" y="1333500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Arial" panose="020B0604020202020204" pitchFamily="34" charset="0"/>
              </a:rPr>
              <a:t>収集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6443663" y="2565400"/>
            <a:ext cx="1655762" cy="935038"/>
          </a:xfrm>
          <a:prstGeom prst="wedgeRectCallout">
            <a:avLst>
              <a:gd name="adj1" fmla="val -165630"/>
              <a:gd name="adj2" fmla="val 396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Arial" panose="020B0604020202020204" pitchFamily="34" charset="0"/>
              </a:rPr>
              <a:t>anchor, word, word</a:t>
            </a:r>
            <a:r>
              <a:rPr lang="ja-JP" altLang="en-US">
                <a:latin typeface="Arial" panose="020B0604020202020204" pitchFamily="34" charset="0"/>
              </a:rPr>
              <a:t>位置などの抽出</a:t>
            </a: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6372225" y="4581525"/>
            <a:ext cx="2160588" cy="720725"/>
          </a:xfrm>
          <a:prstGeom prst="wedgeRectCallout">
            <a:avLst>
              <a:gd name="adj1" fmla="val -86736"/>
              <a:gd name="adj2" fmla="val -583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Arial" panose="020B0604020202020204" pitchFamily="34" charset="0"/>
              </a:rPr>
              <a:t>doc-ID</a:t>
            </a:r>
            <a:r>
              <a:rPr lang="ja-JP" altLang="en-US">
                <a:latin typeface="Arial" panose="020B0604020202020204" pitchFamily="34" charset="0"/>
              </a:rPr>
              <a:t>から</a:t>
            </a:r>
            <a:r>
              <a:rPr lang="en-US" altLang="ja-JP">
                <a:latin typeface="Arial" panose="020B0604020202020204" pitchFamily="34" charset="0"/>
              </a:rPr>
              <a:t>word-ID</a:t>
            </a:r>
            <a:r>
              <a:rPr lang="ja-JP" altLang="en-US">
                <a:latin typeface="Arial" panose="020B0604020202020204" pitchFamily="34" charset="0"/>
              </a:rPr>
              <a:t>への索引とその逆</a:t>
            </a:r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6300788" y="5661025"/>
            <a:ext cx="2232025" cy="360363"/>
          </a:xfrm>
          <a:prstGeom prst="wedgeRectCallout">
            <a:avLst>
              <a:gd name="adj1" fmla="val -103843"/>
              <a:gd name="adj2" fmla="val -233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latin typeface="Arial" panose="020B0604020202020204" pitchFamily="34" charset="0"/>
              </a:rPr>
              <a:t>逆向きの索引を作成</a:t>
            </a:r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6804025" y="3644900"/>
            <a:ext cx="1728788" cy="647700"/>
          </a:xfrm>
          <a:prstGeom prst="wedgeRectCallout">
            <a:avLst>
              <a:gd name="adj1" fmla="val -74153"/>
              <a:gd name="adj2" fmla="val 696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Arial" panose="020B0604020202020204" pitchFamily="34" charset="0"/>
              </a:rPr>
              <a:t>word</a:t>
            </a:r>
            <a:r>
              <a:rPr lang="ja-JP" altLang="en-US">
                <a:latin typeface="Arial" panose="020B0604020202020204" pitchFamily="34" charset="0"/>
              </a:rPr>
              <a:t>から</a:t>
            </a:r>
            <a:r>
              <a:rPr lang="en-US" altLang="ja-JP">
                <a:latin typeface="Arial" panose="020B0604020202020204" pitchFamily="34" charset="0"/>
              </a:rPr>
              <a:t>word-ID</a:t>
            </a:r>
            <a:r>
              <a:rPr lang="ja-JP" altLang="en-US">
                <a:latin typeface="Arial" panose="020B0604020202020204" pitchFamily="34" charset="0"/>
              </a:rPr>
              <a:t>へのハッシュ</a:t>
            </a: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684213" y="2852738"/>
            <a:ext cx="1366837" cy="936625"/>
          </a:xfrm>
          <a:prstGeom prst="wedgeRectCallout">
            <a:avLst>
              <a:gd name="adj1" fmla="val 95412"/>
              <a:gd name="adj2" fmla="val -59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latin typeface="Arial" panose="020B0604020202020204" pitchFamily="34" charset="0"/>
              </a:rPr>
              <a:t>相対</a:t>
            </a:r>
            <a:r>
              <a:rPr lang="en-US" altLang="ja-JP">
                <a:latin typeface="Arial" panose="020B0604020202020204" pitchFamily="34" charset="0"/>
              </a:rPr>
              <a:t>URL</a:t>
            </a:r>
            <a:r>
              <a:rPr lang="ja-JP" altLang="en-US">
                <a:latin typeface="Arial" panose="020B0604020202020204" pitchFamily="34" charset="0"/>
              </a:rPr>
              <a:t>を絶対</a:t>
            </a:r>
            <a:r>
              <a:rPr lang="en-US" altLang="ja-JP">
                <a:latin typeface="Arial" panose="020B0604020202020204" pitchFamily="34" charset="0"/>
              </a:rPr>
              <a:t>URL</a:t>
            </a:r>
            <a:r>
              <a:rPr lang="ja-JP" altLang="en-US">
                <a:latin typeface="Arial" panose="020B0604020202020204" pitchFamily="34" charset="0"/>
              </a:rPr>
              <a:t>に変更</a:t>
            </a:r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611188" y="4941888"/>
            <a:ext cx="1439862" cy="936625"/>
          </a:xfrm>
          <a:prstGeom prst="wedgeRectCallout">
            <a:avLst>
              <a:gd name="adj1" fmla="val 87046"/>
              <a:gd name="adj2" fmla="val -559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>
                <a:latin typeface="Arial" panose="020B0604020202020204" pitchFamily="34" charset="0"/>
              </a:rPr>
              <a:t>web</a:t>
            </a:r>
            <a:r>
              <a:rPr lang="ja-JP" altLang="en-US">
                <a:latin typeface="Arial" panose="020B0604020202020204" pitchFamily="34" charset="0"/>
              </a:rPr>
              <a:t>ページの相互リンク情報</a:t>
            </a:r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755650" y="1989138"/>
            <a:ext cx="1295400" cy="647700"/>
          </a:xfrm>
          <a:prstGeom prst="wedgeRectCallout">
            <a:avLst>
              <a:gd name="adj1" fmla="val 169116"/>
              <a:gd name="adj2" fmla="val 497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latin typeface="Arial" panose="020B0604020202020204" pitchFamily="34" charset="0"/>
              </a:rPr>
              <a:t>アンカーの情報</a:t>
            </a: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611188" y="3933825"/>
            <a:ext cx="1655762" cy="790575"/>
          </a:xfrm>
          <a:prstGeom prst="wedgeRectCallout">
            <a:avLst>
              <a:gd name="adj1" fmla="val 130347"/>
              <a:gd name="adj2" fmla="val -660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latin typeface="Arial" panose="020B0604020202020204" pitchFamily="34" charset="0"/>
              </a:rPr>
              <a:t>アンカー部分のテキスト情報</a:t>
            </a:r>
          </a:p>
        </p:txBody>
      </p:sp>
      <p:sp>
        <p:nvSpPr>
          <p:cNvPr id="299022" name="Oval 14"/>
          <p:cNvSpPr>
            <a:spLocks noChangeArrowheads="1"/>
          </p:cNvSpPr>
          <p:nvPr/>
        </p:nvSpPr>
        <p:spPr bwMode="auto">
          <a:xfrm>
            <a:off x="2411413" y="5445125"/>
            <a:ext cx="1081087" cy="576263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400" smtClean="0"/>
              <a:t>Mining=</a:t>
            </a:r>
            <a:r>
              <a:rPr lang="ja-JP" altLang="en-US" sz="3400" smtClean="0"/>
              <a:t>採鉱（鉱石を採掘すること）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752600"/>
            <a:ext cx="8001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mtClean="0"/>
              <a:t>Data Mining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データ＝鉱山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埋もれた有益な情報＝鉱石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Text Mining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データがテキストとして与えられたもの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mtClean="0"/>
              <a:t>IBM</a:t>
            </a:r>
            <a:r>
              <a:rPr lang="ja-JP" altLang="en-US" smtClean="0"/>
              <a:t>の事例が有名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mtClean="0"/>
              <a:t>Web Mining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mtClean="0"/>
              <a:t>Mining </a:t>
            </a:r>
            <a:r>
              <a:rPr lang="ja-JP" altLang="en-US" smtClean="0"/>
              <a:t>の対象が</a:t>
            </a:r>
            <a:r>
              <a:rPr lang="en-US" altLang="ja-JP" smtClean="0"/>
              <a:t>web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mtClean="0">
                <a:solidFill>
                  <a:srgbClr val="FF0000"/>
                </a:solidFill>
              </a:rPr>
              <a:t>PageRank</a:t>
            </a:r>
            <a:r>
              <a:rPr lang="ja-JP" altLang="en-US" smtClean="0"/>
              <a:t>は </a:t>
            </a:r>
            <a:r>
              <a:rPr lang="en-US" altLang="ja-JP" smtClean="0"/>
              <a:t>Web Mining </a:t>
            </a:r>
            <a:r>
              <a:rPr lang="ja-JP" altLang="en-US" smtClean="0"/>
              <a:t>の一種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Web Mining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smtClean="0"/>
              <a:t>Web </a:t>
            </a:r>
            <a:r>
              <a:rPr lang="en-US" altLang="ja-JP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Contents</a:t>
            </a:r>
            <a:r>
              <a:rPr lang="en-US" altLang="ja-JP" smtClean="0"/>
              <a:t> Mining</a:t>
            </a:r>
          </a:p>
          <a:p>
            <a:pPr lvl="1" eaLnBrk="1" hangingPunct="1">
              <a:defRPr/>
            </a:pPr>
            <a:r>
              <a:rPr lang="en-US" altLang="ja-JP" smtClean="0"/>
              <a:t>Web</a:t>
            </a:r>
            <a:r>
              <a:rPr lang="ja-JP" altLang="en-US" smtClean="0"/>
              <a:t>からの情報抽出やテキストマイニング</a:t>
            </a:r>
          </a:p>
          <a:p>
            <a:pPr eaLnBrk="1" hangingPunct="1">
              <a:defRPr/>
            </a:pPr>
            <a:r>
              <a:rPr lang="en-US" altLang="ja-JP" smtClean="0"/>
              <a:t>Web </a:t>
            </a:r>
            <a:r>
              <a:rPr lang="en-US" altLang="ja-JP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Usage</a:t>
            </a:r>
            <a:r>
              <a:rPr lang="en-US" altLang="ja-JP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mtClean="0"/>
              <a:t>Mining</a:t>
            </a:r>
          </a:p>
          <a:p>
            <a:pPr lvl="1" eaLnBrk="1" hangingPunct="1">
              <a:defRPr/>
            </a:pPr>
            <a:r>
              <a:rPr lang="ja-JP" altLang="en-US" smtClean="0"/>
              <a:t>ログやクリック履歴を解析してアクセスパターンを分析</a:t>
            </a:r>
          </a:p>
          <a:p>
            <a:pPr eaLnBrk="1" hangingPunct="1">
              <a:defRPr/>
            </a:pPr>
            <a:r>
              <a:rPr lang="en-US" altLang="ja-JP" smtClean="0"/>
              <a:t>Web </a:t>
            </a:r>
            <a:r>
              <a:rPr lang="en-US" altLang="ja-JP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Structure</a:t>
            </a:r>
            <a:r>
              <a:rPr lang="en-US" altLang="ja-JP" smtClean="0"/>
              <a:t> Mining</a:t>
            </a:r>
          </a:p>
          <a:p>
            <a:pPr lvl="1" eaLnBrk="1" hangingPunct="1">
              <a:defRPr/>
            </a:pPr>
            <a:r>
              <a:rPr lang="ja-JP" altLang="en-US" smtClean="0"/>
              <a:t>リンク構造に基づくマイニング</a:t>
            </a:r>
          </a:p>
          <a:p>
            <a:pPr lvl="1" eaLnBrk="1" hangingPunct="1">
              <a:defRPr/>
            </a:pPr>
            <a:r>
              <a:rPr lang="en-US" altLang="ja-JP" smtClean="0">
                <a:solidFill>
                  <a:srgbClr val="FF0000"/>
                </a:solidFill>
              </a:rPr>
              <a:t>PageRank</a:t>
            </a:r>
            <a:r>
              <a:rPr lang="ja-JP" altLang="en-US" smtClean="0"/>
              <a:t>はこの一種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PageRank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基本的な考え方</a:t>
            </a:r>
          </a:p>
          <a:p>
            <a:pPr lvl="1" eaLnBrk="1" hangingPunct="1"/>
            <a:r>
              <a:rPr lang="ja-JP" altLang="en-US" smtClean="0"/>
              <a:t>「多くの重要なページからリンクされているページは、やはり重要なページである。」</a:t>
            </a:r>
          </a:p>
          <a:p>
            <a:pPr eaLnBrk="1" hangingPunct="1"/>
            <a:r>
              <a:rPr lang="ja-JP" altLang="en-US" smtClean="0"/>
              <a:t>リンク＝投票</a:t>
            </a:r>
          </a:p>
          <a:p>
            <a:pPr lvl="1" eaLnBrk="1" hangingPunct="1"/>
            <a:r>
              <a:rPr lang="ja-JP" altLang="en-US" smtClean="0"/>
              <a:t>ただし、１ページが１票持っているのではない</a:t>
            </a:r>
          </a:p>
          <a:p>
            <a:pPr lvl="1" eaLnBrk="1" hangingPunct="1"/>
            <a:r>
              <a:rPr lang="ja-JP" altLang="en-US" smtClean="0"/>
              <a:t>ページの「重要度」に応じた票数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重要度</a:t>
            </a:r>
          </a:p>
        </p:txBody>
      </p:sp>
      <p:pic>
        <p:nvPicPr>
          <p:cNvPr id="19459" name="Picture 3" descr="PageRank の概念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698625"/>
            <a:ext cx="63373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151313" y="6219825"/>
            <a:ext cx="46688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Google </a:t>
            </a:r>
            <a:r>
              <a:rPr lang="ja-JP" altLang="en-US" sz="1400"/>
              <a:t>の秘密 </a:t>
            </a:r>
            <a:r>
              <a:rPr lang="en-US" altLang="ja-JP" sz="1400"/>
              <a:t>- PageRank </a:t>
            </a:r>
            <a:r>
              <a:rPr lang="ja-JP" altLang="en-US" sz="1400"/>
              <a:t>徹底解説　</a:t>
            </a:r>
            <a:r>
              <a:rPr lang="ja-JP" altLang="en-US" sz="1400" b="1"/>
              <a:t>馬場肇　より引用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重要度の意味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被リンク数</a:t>
            </a:r>
          </a:p>
          <a:p>
            <a:pPr lvl="1" eaLnBrk="1" hangingPunct="1"/>
            <a:r>
              <a:rPr lang="ja-JP" altLang="en-US" smtClean="0"/>
              <a:t>リンクされていれば、それだけ重要度は大</a:t>
            </a:r>
          </a:p>
          <a:p>
            <a:pPr eaLnBrk="1" hangingPunct="1"/>
            <a:r>
              <a:rPr lang="ja-JP" altLang="en-US" smtClean="0"/>
              <a:t>リンク元の重要度</a:t>
            </a:r>
          </a:p>
          <a:p>
            <a:pPr lvl="1" eaLnBrk="1" hangingPunct="1"/>
            <a:r>
              <a:rPr lang="ja-JP" altLang="en-US" smtClean="0"/>
              <a:t>重要度が高いページからのリンクは高く評価</a:t>
            </a:r>
          </a:p>
          <a:p>
            <a:pPr eaLnBrk="1" hangingPunct="1"/>
            <a:r>
              <a:rPr lang="ja-JP" altLang="en-US" smtClean="0"/>
              <a:t>リンク元のリンク数</a:t>
            </a:r>
          </a:p>
          <a:p>
            <a:pPr lvl="1" eaLnBrk="1" hangingPunct="1"/>
            <a:r>
              <a:rPr lang="ja-JP" altLang="en-US" smtClean="0"/>
              <a:t>選び抜かれたリンクならば重要視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84888" y="5302250"/>
            <a:ext cx="2230437" cy="576263"/>
            <a:chOff x="3833" y="3340"/>
            <a:chExt cx="1405" cy="363"/>
          </a:xfrm>
        </p:grpSpPr>
        <p:sp>
          <p:nvSpPr>
            <p:cNvPr id="20500" name="AutoShape 5"/>
            <p:cNvSpPr>
              <a:spLocks noChangeArrowheads="1"/>
            </p:cNvSpPr>
            <p:nvPr/>
          </p:nvSpPr>
          <p:spPr bwMode="auto">
            <a:xfrm>
              <a:off x="4694" y="3385"/>
              <a:ext cx="246" cy="317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endParaRPr lang="ja-JP" altLang="ja-JP">
                <a:latin typeface="Arial" panose="020B0604020202020204" pitchFamily="34" charset="0"/>
              </a:endParaRPr>
            </a:p>
          </p:txBody>
        </p:sp>
        <p:sp>
          <p:nvSpPr>
            <p:cNvPr id="20501" name="AutoShape 6"/>
            <p:cNvSpPr>
              <a:spLocks noChangeArrowheads="1"/>
            </p:cNvSpPr>
            <p:nvPr/>
          </p:nvSpPr>
          <p:spPr bwMode="auto">
            <a:xfrm>
              <a:off x="3833" y="3385"/>
              <a:ext cx="246" cy="317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endParaRPr lang="ja-JP" altLang="ja-JP">
                <a:latin typeface="Arial" panose="020B0604020202020204" pitchFamily="34" charset="0"/>
              </a:endParaRPr>
            </a:p>
          </p:txBody>
        </p:sp>
        <p:sp>
          <p:nvSpPr>
            <p:cNvPr id="20502" name="Line 7"/>
            <p:cNvSpPr>
              <a:spLocks noChangeShapeType="1"/>
            </p:cNvSpPr>
            <p:nvPr/>
          </p:nvSpPr>
          <p:spPr bwMode="auto">
            <a:xfrm>
              <a:off x="4151" y="3612"/>
              <a:ext cx="227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3" name="Line 8"/>
            <p:cNvSpPr>
              <a:spLocks noChangeShapeType="1"/>
            </p:cNvSpPr>
            <p:nvPr/>
          </p:nvSpPr>
          <p:spPr bwMode="auto">
            <a:xfrm flipV="1">
              <a:off x="4151" y="3340"/>
              <a:ext cx="227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4" name="Line 9"/>
            <p:cNvSpPr>
              <a:spLocks noChangeShapeType="1"/>
            </p:cNvSpPr>
            <p:nvPr/>
          </p:nvSpPr>
          <p:spPr bwMode="auto">
            <a:xfrm flipV="1">
              <a:off x="4151" y="3476"/>
              <a:ext cx="27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5" name="Line 10"/>
            <p:cNvSpPr>
              <a:spLocks noChangeShapeType="1"/>
            </p:cNvSpPr>
            <p:nvPr/>
          </p:nvSpPr>
          <p:spPr bwMode="auto">
            <a:xfrm flipV="1">
              <a:off x="4151" y="3567"/>
              <a:ext cx="27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6" name="Line 11"/>
            <p:cNvSpPr>
              <a:spLocks noChangeShapeType="1"/>
            </p:cNvSpPr>
            <p:nvPr/>
          </p:nvSpPr>
          <p:spPr bwMode="auto">
            <a:xfrm>
              <a:off x="4920" y="3521"/>
              <a:ext cx="31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635375" y="4941888"/>
            <a:ext cx="1687513" cy="1222375"/>
            <a:chOff x="2290" y="3113"/>
            <a:chExt cx="1063" cy="770"/>
          </a:xfrm>
        </p:grpSpPr>
        <p:sp>
          <p:nvSpPr>
            <p:cNvPr id="20495" name="Line 13"/>
            <p:cNvSpPr>
              <a:spLocks noChangeShapeType="1"/>
            </p:cNvSpPr>
            <p:nvPr/>
          </p:nvSpPr>
          <p:spPr bwMode="auto">
            <a:xfrm flipV="1">
              <a:off x="2562" y="3521"/>
              <a:ext cx="545" cy="18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6" name="AutoShape 14"/>
            <p:cNvSpPr>
              <a:spLocks noChangeArrowheads="1"/>
            </p:cNvSpPr>
            <p:nvPr/>
          </p:nvSpPr>
          <p:spPr bwMode="auto">
            <a:xfrm>
              <a:off x="2290" y="3566"/>
              <a:ext cx="246" cy="317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ja-JP" altLang="en-US">
                  <a:latin typeface="Arial" panose="020B0604020202020204" pitchFamily="34" charset="0"/>
                </a:rPr>
                <a:t>大</a:t>
              </a:r>
            </a:p>
          </p:txBody>
        </p:sp>
        <p:sp>
          <p:nvSpPr>
            <p:cNvPr id="20497" name="AutoShape 15"/>
            <p:cNvSpPr>
              <a:spLocks noChangeArrowheads="1"/>
            </p:cNvSpPr>
            <p:nvPr/>
          </p:nvSpPr>
          <p:spPr bwMode="auto">
            <a:xfrm>
              <a:off x="2290" y="3113"/>
              <a:ext cx="246" cy="317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ja-JP" altLang="en-US">
                  <a:latin typeface="Arial" panose="020B0604020202020204" pitchFamily="34" charset="0"/>
                </a:rPr>
                <a:t>小</a:t>
              </a:r>
            </a:p>
          </p:txBody>
        </p:sp>
        <p:sp>
          <p:nvSpPr>
            <p:cNvPr id="20498" name="Line 16"/>
            <p:cNvSpPr>
              <a:spLocks noChangeShapeType="1"/>
            </p:cNvSpPr>
            <p:nvPr/>
          </p:nvSpPr>
          <p:spPr bwMode="auto">
            <a:xfrm>
              <a:off x="2607" y="3203"/>
              <a:ext cx="454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9" name="AutoShape 17"/>
            <p:cNvSpPr>
              <a:spLocks noChangeArrowheads="1"/>
            </p:cNvSpPr>
            <p:nvPr/>
          </p:nvSpPr>
          <p:spPr bwMode="auto">
            <a:xfrm>
              <a:off x="3107" y="3294"/>
              <a:ext cx="246" cy="317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endParaRPr lang="ja-JP" altLang="ja-JP"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84213" y="5229225"/>
            <a:ext cx="2043112" cy="720725"/>
            <a:chOff x="431" y="3294"/>
            <a:chExt cx="1287" cy="454"/>
          </a:xfrm>
        </p:grpSpPr>
        <p:sp>
          <p:nvSpPr>
            <p:cNvPr id="20487" name="Line 19"/>
            <p:cNvSpPr>
              <a:spLocks noChangeShapeType="1"/>
            </p:cNvSpPr>
            <p:nvPr/>
          </p:nvSpPr>
          <p:spPr bwMode="auto">
            <a:xfrm>
              <a:off x="477" y="3294"/>
              <a:ext cx="227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88" name="Line 20"/>
            <p:cNvSpPr>
              <a:spLocks noChangeShapeType="1"/>
            </p:cNvSpPr>
            <p:nvPr/>
          </p:nvSpPr>
          <p:spPr bwMode="auto">
            <a:xfrm>
              <a:off x="477" y="3567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89" name="Line 21"/>
            <p:cNvSpPr>
              <a:spLocks noChangeShapeType="1"/>
            </p:cNvSpPr>
            <p:nvPr/>
          </p:nvSpPr>
          <p:spPr bwMode="auto">
            <a:xfrm flipV="1">
              <a:off x="431" y="3612"/>
              <a:ext cx="273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0" name="Line 22"/>
            <p:cNvSpPr>
              <a:spLocks noChangeShapeType="1"/>
            </p:cNvSpPr>
            <p:nvPr/>
          </p:nvSpPr>
          <p:spPr bwMode="auto">
            <a:xfrm>
              <a:off x="477" y="3476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491" name="AutoShape 23"/>
            <p:cNvSpPr>
              <a:spLocks noChangeArrowheads="1"/>
            </p:cNvSpPr>
            <p:nvPr/>
          </p:nvSpPr>
          <p:spPr bwMode="auto">
            <a:xfrm>
              <a:off x="748" y="3339"/>
              <a:ext cx="246" cy="317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ja-JP" altLang="en-US">
                  <a:latin typeface="Arial" panose="020B0604020202020204" pitchFamily="34" charset="0"/>
                </a:rPr>
                <a:t>大</a:t>
              </a:r>
            </a:p>
          </p:txBody>
        </p:sp>
        <p:grpSp>
          <p:nvGrpSpPr>
            <p:cNvPr id="20492" name="Group 24"/>
            <p:cNvGrpSpPr>
              <a:grpSpLocks/>
            </p:cNvGrpSpPr>
            <p:nvPr/>
          </p:nvGrpSpPr>
          <p:grpSpPr bwMode="auto">
            <a:xfrm>
              <a:off x="1156" y="3339"/>
              <a:ext cx="562" cy="317"/>
              <a:chOff x="1339" y="3339"/>
              <a:chExt cx="562" cy="317"/>
            </a:xfrm>
          </p:grpSpPr>
          <p:sp>
            <p:nvSpPr>
              <p:cNvPr id="20493" name="Line 25"/>
              <p:cNvSpPr>
                <a:spLocks noChangeShapeType="1"/>
              </p:cNvSpPr>
              <p:nvPr/>
            </p:nvSpPr>
            <p:spPr bwMode="auto">
              <a:xfrm>
                <a:off x="1339" y="3521"/>
                <a:ext cx="2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494" name="AutoShape 26"/>
              <p:cNvSpPr>
                <a:spLocks noChangeArrowheads="1"/>
              </p:cNvSpPr>
              <p:nvPr/>
            </p:nvSpPr>
            <p:spPr bwMode="auto">
              <a:xfrm>
                <a:off x="1655" y="3339"/>
                <a:ext cx="246" cy="317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r>
                  <a:rPr lang="ja-JP" altLang="en-US">
                    <a:latin typeface="Arial" panose="020B0604020202020204" pitchFamily="34" charset="0"/>
                  </a:rPr>
                  <a:t>小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PageRank</a:t>
            </a:r>
            <a:r>
              <a:rPr lang="ja-JP" altLang="en-US" smtClean="0"/>
              <a:t>の計算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重要度の初期値を定める</a:t>
            </a:r>
          </a:p>
          <a:p>
            <a:pPr eaLnBrk="1" hangingPunct="1"/>
            <a:r>
              <a:rPr lang="ja-JP" altLang="en-US" smtClean="0"/>
              <a:t>推移確率に従って重要度を伝播</a:t>
            </a:r>
          </a:p>
          <a:p>
            <a:pPr eaLnBrk="1" hangingPunct="1"/>
            <a:r>
              <a:rPr lang="ja-JP" altLang="en-US" smtClean="0"/>
              <a:t>収束した結果を</a:t>
            </a:r>
            <a:r>
              <a:rPr lang="en-US" altLang="ja-JP" smtClean="0"/>
              <a:t>PageRank</a:t>
            </a:r>
            <a:r>
              <a:rPr lang="ja-JP" altLang="en-US" smtClean="0"/>
              <a:t>とする</a:t>
            </a:r>
          </a:p>
        </p:txBody>
      </p:sp>
      <p:pic>
        <p:nvPicPr>
          <p:cNvPr id="21508" name="Picture 4" descr="PageRank の概念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752850"/>
            <a:ext cx="3240088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日程（情報検索：担当　岩村）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12/9	</a:t>
            </a:r>
            <a:r>
              <a:rPr lang="ja-JP" altLang="en-US" dirty="0" smtClean="0"/>
              <a:t>検索エンジンを使ってみる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12/16	</a:t>
            </a:r>
            <a:r>
              <a:rPr lang="ja-JP" altLang="en-US" dirty="0" smtClean="0"/>
              <a:t>メディア検索を使ってみる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12</a:t>
            </a:r>
            <a:r>
              <a:rPr lang="ja-JP" altLang="en-US" dirty="0" smtClean="0"/>
              <a:t>/</a:t>
            </a:r>
            <a:r>
              <a:rPr lang="en-US" altLang="ja-JP" dirty="0" smtClean="0"/>
              <a:t>25</a:t>
            </a:r>
            <a:r>
              <a:rPr lang="ja-JP" altLang="en-US" dirty="0" smtClean="0"/>
              <a:t>　　　ウェブアプリケーションを使ってみる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1/9	</a:t>
            </a:r>
            <a:r>
              <a:rPr lang="ja-JP" altLang="en-US" dirty="0" smtClean="0"/>
              <a:t>検索エンジンを用いた演習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>
                <a:solidFill>
                  <a:srgbClr val="FF0000"/>
                </a:solidFill>
              </a:rPr>
              <a:t>1/20	</a:t>
            </a:r>
            <a:r>
              <a:rPr lang="ja-JP" altLang="en-US" dirty="0" smtClean="0">
                <a:solidFill>
                  <a:srgbClr val="FF0000"/>
                </a:solidFill>
              </a:rPr>
              <a:t>検索エンジンの仕組み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1/27	</a:t>
            </a:r>
            <a:r>
              <a:rPr lang="ja-JP" altLang="en-US" dirty="0" smtClean="0"/>
              <a:t>メディア検索の仕組み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2</a:t>
            </a:r>
            <a:r>
              <a:rPr lang="ja-JP" altLang="en-US" dirty="0" smtClean="0"/>
              <a:t>/3　　消費者生成メディアの最近</a:t>
            </a:r>
          </a:p>
        </p:txBody>
      </p:sp>
    </p:spTree>
    <p:extLst>
      <p:ext uri="{BB962C8B-B14F-4D97-AF65-F5344CB8AC3E}">
        <p14:creationId xmlns:p14="http://schemas.microsoft.com/office/powerpoint/2010/main" val="308005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小規模な例に対する</a:t>
            </a:r>
            <a:r>
              <a:rPr lang="en-US" altLang="ja-JP" smtClean="0"/>
              <a:t>PageRank</a:t>
            </a:r>
          </a:p>
        </p:txBody>
      </p:sp>
      <p:pic>
        <p:nvPicPr>
          <p:cNvPr id="22531" name="Picture 3" descr="リンク関係の推移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484313"/>
            <a:ext cx="459105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5650" y="1844675"/>
            <a:ext cx="4608513" cy="3822700"/>
            <a:chOff x="1338" y="1162"/>
            <a:chExt cx="2903" cy="2408"/>
          </a:xfrm>
        </p:grpSpPr>
        <p:sp>
          <p:nvSpPr>
            <p:cNvPr id="22535" name="Text Box 5"/>
            <p:cNvSpPr txBox="1">
              <a:spLocks noChangeArrowheads="1"/>
            </p:cNvSpPr>
            <p:nvPr/>
          </p:nvSpPr>
          <p:spPr bwMode="auto">
            <a:xfrm>
              <a:off x="2530" y="2250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>
                  <a:solidFill>
                    <a:srgbClr val="FF0000"/>
                  </a:solidFill>
                  <a:latin typeface="Arial" panose="020B0604020202020204" pitchFamily="34" charset="0"/>
                </a:rPr>
                <a:t>.304</a:t>
              </a:r>
            </a:p>
          </p:txBody>
        </p:sp>
        <p:sp>
          <p:nvSpPr>
            <p:cNvPr id="22536" name="Text Box 6"/>
            <p:cNvSpPr txBox="1">
              <a:spLocks noChangeArrowheads="1"/>
            </p:cNvSpPr>
            <p:nvPr/>
          </p:nvSpPr>
          <p:spPr bwMode="auto">
            <a:xfrm>
              <a:off x="1940" y="3335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>
                  <a:solidFill>
                    <a:srgbClr val="FF0000"/>
                  </a:solidFill>
                  <a:latin typeface="Arial" panose="020B0604020202020204" pitchFamily="34" charset="0"/>
                </a:rPr>
                <a:t>.179</a:t>
              </a:r>
            </a:p>
          </p:txBody>
        </p:sp>
        <p:sp>
          <p:nvSpPr>
            <p:cNvPr id="22537" name="Text Box 7"/>
            <p:cNvSpPr txBox="1">
              <a:spLocks noChangeArrowheads="1"/>
            </p:cNvSpPr>
            <p:nvPr/>
          </p:nvSpPr>
          <p:spPr bwMode="auto">
            <a:xfrm>
              <a:off x="3243" y="1162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>
                  <a:solidFill>
                    <a:srgbClr val="FF0000"/>
                  </a:solidFill>
                  <a:latin typeface="Arial" panose="020B0604020202020204" pitchFamily="34" charset="0"/>
                </a:rPr>
                <a:t>.166</a:t>
              </a:r>
            </a:p>
          </p:txBody>
        </p:sp>
        <p:sp>
          <p:nvSpPr>
            <p:cNvPr id="22538" name="Text Box 8"/>
            <p:cNvSpPr txBox="1">
              <a:spLocks noChangeArrowheads="1"/>
            </p:cNvSpPr>
            <p:nvPr/>
          </p:nvSpPr>
          <p:spPr bwMode="auto">
            <a:xfrm>
              <a:off x="3845" y="2250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>
                  <a:solidFill>
                    <a:srgbClr val="FF0000"/>
                  </a:solidFill>
                  <a:latin typeface="Arial" panose="020B0604020202020204" pitchFamily="34" charset="0"/>
                </a:rPr>
                <a:t>.141</a:t>
              </a:r>
            </a:p>
          </p:txBody>
        </p:sp>
        <p:sp>
          <p:nvSpPr>
            <p:cNvPr id="22539" name="Text Box 9"/>
            <p:cNvSpPr txBox="1">
              <a:spLocks noChangeArrowheads="1"/>
            </p:cNvSpPr>
            <p:nvPr/>
          </p:nvSpPr>
          <p:spPr bwMode="auto">
            <a:xfrm>
              <a:off x="3256" y="3339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>
                  <a:solidFill>
                    <a:srgbClr val="FF0000"/>
                  </a:solidFill>
                  <a:latin typeface="Arial" panose="020B0604020202020204" pitchFamily="34" charset="0"/>
                </a:rPr>
                <a:t>.105</a:t>
              </a:r>
            </a:p>
          </p:txBody>
        </p:sp>
        <p:sp>
          <p:nvSpPr>
            <p:cNvPr id="22540" name="Text Box 10"/>
            <p:cNvSpPr txBox="1">
              <a:spLocks noChangeArrowheads="1"/>
            </p:cNvSpPr>
            <p:nvPr/>
          </p:nvSpPr>
          <p:spPr bwMode="auto">
            <a:xfrm>
              <a:off x="1804" y="1162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>
                  <a:solidFill>
                    <a:srgbClr val="FF0000"/>
                  </a:solidFill>
                  <a:latin typeface="Arial" panose="020B0604020202020204" pitchFamily="34" charset="0"/>
                </a:rPr>
                <a:t>.061</a:t>
              </a:r>
            </a:p>
          </p:txBody>
        </p:sp>
        <p:sp>
          <p:nvSpPr>
            <p:cNvPr id="22541" name="Text Box 11"/>
            <p:cNvSpPr txBox="1">
              <a:spLocks noChangeArrowheads="1"/>
            </p:cNvSpPr>
            <p:nvPr/>
          </p:nvSpPr>
          <p:spPr bwMode="auto">
            <a:xfrm>
              <a:off x="1338" y="2246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>
                  <a:solidFill>
                    <a:srgbClr val="FF0000"/>
                  </a:solidFill>
                  <a:latin typeface="Arial" panose="020B0604020202020204" pitchFamily="34" charset="0"/>
                </a:rPr>
                <a:t>.045</a:t>
              </a:r>
            </a:p>
          </p:txBody>
        </p:sp>
      </p:grpSp>
      <p:sp>
        <p:nvSpPr>
          <p:cNvPr id="22533" name="Text Box 12"/>
          <p:cNvSpPr txBox="1">
            <a:spLocks noChangeArrowheads="1"/>
          </p:cNvSpPr>
          <p:nvPr/>
        </p:nvSpPr>
        <p:spPr bwMode="auto">
          <a:xfrm>
            <a:off x="5724525" y="1792288"/>
            <a:ext cx="256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latin typeface="Arial" panose="020B0604020202020204" pitchFamily="34" charset="0"/>
              </a:rPr>
              <a:t>PageRank</a:t>
            </a:r>
            <a:r>
              <a:rPr lang="ja-JP" altLang="en-US" sz="2400">
                <a:latin typeface="Arial" panose="020B0604020202020204" pitchFamily="34" charset="0"/>
              </a:rPr>
              <a:t>の値が</a:t>
            </a:r>
          </a:p>
          <a:p>
            <a:pPr eaLnBrk="1" hangingPunct="1"/>
            <a:r>
              <a:rPr lang="ja-JP" altLang="en-US" sz="2400">
                <a:latin typeface="Arial" panose="020B0604020202020204" pitchFamily="34" charset="0"/>
              </a:rPr>
              <a:t>最大のページは？</a:t>
            </a:r>
          </a:p>
        </p:txBody>
      </p:sp>
      <p:sp>
        <p:nvSpPr>
          <p:cNvPr id="22534" name="Rectangle 15"/>
          <p:cNvSpPr>
            <a:spLocks noChangeArrowheads="1"/>
          </p:cNvSpPr>
          <p:nvPr/>
        </p:nvSpPr>
        <p:spPr bwMode="auto">
          <a:xfrm>
            <a:off x="4151313" y="6219825"/>
            <a:ext cx="46688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Google </a:t>
            </a:r>
            <a:r>
              <a:rPr lang="ja-JP" altLang="en-US" sz="1400"/>
              <a:t>の秘密 </a:t>
            </a:r>
            <a:r>
              <a:rPr lang="en-US" altLang="ja-JP" sz="1400"/>
              <a:t>- PageRank </a:t>
            </a:r>
            <a:r>
              <a:rPr lang="ja-JP" altLang="en-US" sz="1400"/>
              <a:t>徹底解説　</a:t>
            </a:r>
            <a:r>
              <a:rPr lang="ja-JP" altLang="en-US" sz="1400" b="1"/>
              <a:t>馬場肇　より引用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AutoShape 2"/>
          <p:cNvSpPr>
            <a:spLocks noChangeArrowheads="1"/>
          </p:cNvSpPr>
          <p:nvPr/>
        </p:nvSpPr>
        <p:spPr bwMode="auto">
          <a:xfrm rot="10800000" flipH="1">
            <a:off x="6732588" y="2133600"/>
            <a:ext cx="1511300" cy="3816350"/>
          </a:xfrm>
          <a:prstGeom prst="rtTriangl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PageRank</a:t>
            </a:r>
            <a:r>
              <a:rPr lang="ja-JP" altLang="en-US" smtClean="0"/>
              <a:t>の評価</a:t>
            </a:r>
          </a:p>
        </p:txBody>
      </p:sp>
      <p:graphicFrame>
        <p:nvGraphicFramePr>
          <p:cNvPr id="315396" name="Group 4"/>
          <p:cNvGraphicFramePr>
            <a:graphicFrameLocks noGrp="1"/>
          </p:cNvGraphicFramePr>
          <p:nvPr>
            <p:ph type="tbl" idx="1"/>
          </p:nvPr>
        </p:nvGraphicFramePr>
        <p:xfrm>
          <a:off x="566738" y="1752600"/>
          <a:ext cx="8001000" cy="4419600"/>
        </p:xfrm>
        <a:graphic>
          <a:graphicData uri="http://schemas.openxmlformats.org/drawingml/2006/table">
            <a:tbl>
              <a:tblPr/>
              <a:tblGrid>
                <a:gridCol w="947737"/>
                <a:gridCol w="1962150"/>
                <a:gridCol w="1308100"/>
                <a:gridCol w="1890713"/>
                <a:gridCol w="1892300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順位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PageRank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文書</a:t>
                      </a: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発リンク</a:t>
                      </a: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被リンク</a:t>
                      </a: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ID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0.304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2,3,4,5,7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2,3,5,6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0.179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1,3,4,6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1,4,6,7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0.166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1,3,4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0.141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1,4,5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0.105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2,3,5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0.061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0.045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4787900" y="2492375"/>
            <a:ext cx="2305050" cy="1296988"/>
            <a:chOff x="3016" y="1570"/>
            <a:chExt cx="1452" cy="817"/>
          </a:xfrm>
        </p:grpSpPr>
        <p:sp>
          <p:nvSpPr>
            <p:cNvPr id="23613" name="Oval 61"/>
            <p:cNvSpPr>
              <a:spLocks noChangeArrowheads="1"/>
            </p:cNvSpPr>
            <p:nvPr/>
          </p:nvSpPr>
          <p:spPr bwMode="auto">
            <a:xfrm>
              <a:off x="3016" y="2115"/>
              <a:ext cx="318" cy="272"/>
            </a:xfrm>
            <a:prstGeom prst="ellips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3614" name="Freeform 62"/>
            <p:cNvSpPr>
              <a:spLocks/>
            </p:cNvSpPr>
            <p:nvPr/>
          </p:nvSpPr>
          <p:spPr bwMode="auto">
            <a:xfrm>
              <a:off x="3288" y="1570"/>
              <a:ext cx="1180" cy="635"/>
            </a:xfrm>
            <a:custGeom>
              <a:avLst/>
              <a:gdLst>
                <a:gd name="T0" fmla="*/ 0 w 1180"/>
                <a:gd name="T1" fmla="*/ 635 h 635"/>
                <a:gd name="T2" fmla="*/ 1180 w 1180"/>
                <a:gd name="T3" fmla="*/ 0 h 635"/>
                <a:gd name="T4" fmla="*/ 0 60000 65536"/>
                <a:gd name="T5" fmla="*/ 0 60000 65536"/>
                <a:gd name="T6" fmla="*/ 0 w 1180"/>
                <a:gd name="T7" fmla="*/ 0 h 635"/>
                <a:gd name="T8" fmla="*/ 1180 w 1180"/>
                <a:gd name="T9" fmla="*/ 635 h 63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0" h="635">
                  <a:moveTo>
                    <a:pt x="0" y="635"/>
                  </a:moveTo>
                  <a:cubicBezTo>
                    <a:pt x="491" y="370"/>
                    <a:pt x="983" y="106"/>
                    <a:pt x="1180" y="0"/>
                  </a:cubicBezTo>
                </a:path>
              </a:pathLst>
            </a:custGeom>
            <a:noFill/>
            <a:ln w="3810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PageRank</a:t>
            </a:r>
            <a:r>
              <a:rPr lang="ja-JP" altLang="en-US" smtClean="0"/>
              <a:t>の意味と計算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ランダムにリンクを辿るユーザが、</a:t>
            </a:r>
          </a:p>
          <a:p>
            <a:pPr eaLnBrk="1" hangingPunct="1"/>
            <a:r>
              <a:rPr lang="ja-JP" altLang="en-US" smtClean="0"/>
              <a:t>一定時間に、各ページを訪問する確率</a:t>
            </a:r>
          </a:p>
          <a:p>
            <a:pPr eaLnBrk="1" hangingPunct="1"/>
            <a:r>
              <a:rPr lang="ja-JP" altLang="en-US" smtClean="0"/>
              <a:t>ちょっと高度な内容</a:t>
            </a:r>
          </a:p>
          <a:p>
            <a:pPr lvl="1" eaLnBrk="1" hangingPunct="1"/>
            <a:r>
              <a:rPr lang="ja-JP" altLang="en-US" smtClean="0"/>
              <a:t>推移確率を行列で表したとき最大固有値に対する固有ベクトルが</a:t>
            </a:r>
            <a:r>
              <a:rPr lang="en-US" altLang="ja-JP" smtClean="0"/>
              <a:t>PageRank</a:t>
            </a:r>
            <a:r>
              <a:rPr lang="ja-JP" altLang="en-US" smtClean="0"/>
              <a:t>となる</a:t>
            </a:r>
          </a:p>
          <a:p>
            <a:pPr lvl="1" eaLnBrk="1" hangingPunct="1"/>
            <a:r>
              <a:rPr lang="ja-JP" altLang="en-US" smtClean="0"/>
              <a:t>詳しいことは、</a:t>
            </a:r>
            <a:r>
              <a:rPr lang="en-US" altLang="ja-JP" smtClean="0"/>
              <a:t>Google</a:t>
            </a:r>
            <a:r>
              <a:rPr lang="ja-JP" altLang="en-US" smtClean="0"/>
              <a:t>で「</a:t>
            </a:r>
            <a:r>
              <a:rPr lang="en-US" altLang="ja-JP" smtClean="0"/>
              <a:t>PageRank</a:t>
            </a:r>
            <a:r>
              <a:rPr lang="ja-JP" altLang="en-US" smtClean="0"/>
              <a:t>」を検索して出てくる「</a:t>
            </a:r>
            <a:r>
              <a:rPr lang="en-US" altLang="ja-JP" smtClean="0"/>
              <a:t> Google </a:t>
            </a:r>
            <a:r>
              <a:rPr lang="ja-JP" altLang="en-US" smtClean="0"/>
              <a:t>の秘密 </a:t>
            </a:r>
            <a:r>
              <a:rPr lang="en-US" altLang="ja-JP" smtClean="0"/>
              <a:t>- PageRank </a:t>
            </a:r>
            <a:r>
              <a:rPr lang="ja-JP" altLang="en-US" smtClean="0"/>
              <a:t>徹底解説」を見て！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リンク構造の表現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隣接行列で表す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2124075" y="2492375"/>
            <a:ext cx="4056063" cy="2535238"/>
            <a:chOff x="1046" y="1752"/>
            <a:chExt cx="2555" cy="1597"/>
          </a:xfrm>
        </p:grpSpPr>
        <p:sp>
          <p:nvSpPr>
            <p:cNvPr id="25606" name="Text Box 5"/>
            <p:cNvSpPr txBox="1">
              <a:spLocks noChangeArrowheads="1"/>
            </p:cNvSpPr>
            <p:nvPr/>
          </p:nvSpPr>
          <p:spPr bwMode="auto">
            <a:xfrm>
              <a:off x="1046" y="1933"/>
              <a:ext cx="83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7200">
                  <a:latin typeface="Arial" panose="020B0604020202020204" pitchFamily="34" charset="0"/>
                </a:rPr>
                <a:t>A=</a:t>
              </a:r>
            </a:p>
          </p:txBody>
        </p:sp>
        <p:sp>
          <p:nvSpPr>
            <p:cNvPr id="25607" name="Rectangle 6"/>
            <p:cNvSpPr>
              <a:spLocks noChangeArrowheads="1"/>
            </p:cNvSpPr>
            <p:nvPr/>
          </p:nvSpPr>
          <p:spPr bwMode="auto">
            <a:xfrm>
              <a:off x="2018" y="1752"/>
              <a:ext cx="1361" cy="127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5608" name="Rectangle 7"/>
            <p:cNvSpPr>
              <a:spLocks noChangeArrowheads="1"/>
            </p:cNvSpPr>
            <p:nvPr/>
          </p:nvSpPr>
          <p:spPr bwMode="auto">
            <a:xfrm>
              <a:off x="2018" y="2341"/>
              <a:ext cx="1361" cy="181"/>
            </a:xfrm>
            <a:prstGeom prst="rect">
              <a:avLst/>
            </a:prstGeom>
            <a:solidFill>
              <a:schemeClr val="accent1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5609" name="Rectangle 8"/>
            <p:cNvSpPr>
              <a:spLocks noChangeArrowheads="1"/>
            </p:cNvSpPr>
            <p:nvPr/>
          </p:nvSpPr>
          <p:spPr bwMode="auto">
            <a:xfrm>
              <a:off x="2608" y="1752"/>
              <a:ext cx="181" cy="1270"/>
            </a:xfrm>
            <a:prstGeom prst="rect">
              <a:avLst/>
            </a:prstGeom>
            <a:solidFill>
              <a:schemeClr val="accent1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endParaRPr lang="ja-JP" altLang="ja-JP">
                <a:latin typeface="Arial" panose="020B0604020202020204" pitchFamily="34" charset="0"/>
              </a:endParaRPr>
            </a:p>
          </p:txBody>
        </p:sp>
        <p:sp>
          <p:nvSpPr>
            <p:cNvPr id="25610" name="Text Box 9"/>
            <p:cNvSpPr txBox="1">
              <a:spLocks noChangeArrowheads="1"/>
            </p:cNvSpPr>
            <p:nvPr/>
          </p:nvSpPr>
          <p:spPr bwMode="auto">
            <a:xfrm>
              <a:off x="3424" y="2251"/>
              <a:ext cx="17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800"/>
                <a:t>i</a:t>
              </a:r>
            </a:p>
          </p:txBody>
        </p:sp>
        <p:sp>
          <p:nvSpPr>
            <p:cNvPr id="25611" name="Text Box 10"/>
            <p:cNvSpPr txBox="1">
              <a:spLocks noChangeArrowheads="1"/>
            </p:cNvSpPr>
            <p:nvPr/>
          </p:nvSpPr>
          <p:spPr bwMode="auto">
            <a:xfrm>
              <a:off x="2608" y="3022"/>
              <a:ext cx="19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800"/>
                <a:t>j</a:t>
              </a:r>
            </a:p>
          </p:txBody>
        </p:sp>
        <p:sp>
          <p:nvSpPr>
            <p:cNvPr id="25612" name="Text Box 11"/>
            <p:cNvSpPr txBox="1">
              <a:spLocks noChangeArrowheads="1"/>
            </p:cNvSpPr>
            <p:nvPr/>
          </p:nvSpPr>
          <p:spPr bwMode="auto">
            <a:xfrm>
              <a:off x="2608" y="2296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 sz="2400"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5605" name="Text Box 12"/>
          <p:cNvSpPr txBox="1">
            <a:spLocks noChangeArrowheads="1"/>
          </p:cNvSpPr>
          <p:nvPr/>
        </p:nvSpPr>
        <p:spPr bwMode="auto">
          <a:xfrm>
            <a:off x="1763713" y="5300663"/>
            <a:ext cx="50038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latin typeface="Arial" panose="020B0604020202020204" pitchFamily="34" charset="0"/>
              </a:rPr>
              <a:t>ページ </a:t>
            </a:r>
            <a:r>
              <a:rPr lang="en-US" altLang="ja-JP" sz="2400">
                <a:latin typeface="Arial" panose="020B0604020202020204" pitchFamily="34" charset="0"/>
              </a:rPr>
              <a:t>i </a:t>
            </a:r>
            <a:r>
              <a:rPr lang="ja-JP" altLang="en-US" sz="2400">
                <a:latin typeface="Arial" panose="020B0604020202020204" pitchFamily="34" charset="0"/>
              </a:rPr>
              <a:t>から </a:t>
            </a:r>
            <a:r>
              <a:rPr lang="en-US" altLang="ja-JP" sz="2400">
                <a:latin typeface="Arial" panose="020B0604020202020204" pitchFamily="34" charset="0"/>
              </a:rPr>
              <a:t>j </a:t>
            </a:r>
            <a:r>
              <a:rPr lang="ja-JP" altLang="en-US" sz="2400">
                <a:latin typeface="Arial" panose="020B0604020202020204" pitchFamily="34" charset="0"/>
              </a:rPr>
              <a:t>にリンクがあれば </a:t>
            </a:r>
            <a:r>
              <a:rPr lang="en-US" altLang="ja-JP" sz="2400">
                <a:latin typeface="Arial" panose="020B0604020202020204" pitchFamily="34" charset="0"/>
              </a:rPr>
              <a:t>a</a:t>
            </a:r>
            <a:r>
              <a:rPr lang="en-US" altLang="ja-JP">
                <a:latin typeface="Arial" panose="020B0604020202020204" pitchFamily="34" charset="0"/>
              </a:rPr>
              <a:t>ij</a:t>
            </a:r>
            <a:r>
              <a:rPr lang="en-US" altLang="ja-JP" sz="2400">
                <a:latin typeface="Arial" panose="020B0604020202020204" pitchFamily="34" charset="0"/>
              </a:rPr>
              <a:t>=1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小規模な例</a:t>
            </a:r>
          </a:p>
        </p:txBody>
      </p:sp>
      <p:pic>
        <p:nvPicPr>
          <p:cNvPr id="26627" name="Picture 3" descr="リンク関係の推移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628775"/>
            <a:ext cx="459105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435600" y="3925888"/>
            <a:ext cx="469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A=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135688" y="3016250"/>
            <a:ext cx="183515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0  1  1  1  1  0  1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1  0  0  0  0  0  0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1  1  0  0  0  0  0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0  1  1  0  1  0  0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1  0  1  1  0  1  0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1  0  0  0  1  0  0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0  0  0  0  1  0  0</a:t>
            </a: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6011863" y="2852738"/>
            <a:ext cx="2016125" cy="230505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8083550" y="3141663"/>
            <a:ext cx="4826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i="1">
                <a:latin typeface="Monotype Corsiva" panose="03010101010201010101" pitchFamily="66" charset="0"/>
              </a:rPr>
              <a:t>F</a:t>
            </a:r>
          </a:p>
          <a:p>
            <a:pPr eaLnBrk="1" hangingPunct="1"/>
            <a:r>
              <a:rPr lang="en-US" altLang="ja-JP" sz="2800" i="1">
                <a:latin typeface="Monotype Corsiva" panose="03010101010201010101" pitchFamily="66" charset="0"/>
              </a:rPr>
              <a:t>R</a:t>
            </a:r>
          </a:p>
          <a:p>
            <a:pPr eaLnBrk="1" hangingPunct="1"/>
            <a:r>
              <a:rPr lang="en-US" altLang="ja-JP" sz="2800" i="1">
                <a:latin typeface="Monotype Corsiva" panose="03010101010201010101" pitchFamily="66" charset="0"/>
              </a:rPr>
              <a:t>O</a:t>
            </a:r>
          </a:p>
          <a:p>
            <a:pPr eaLnBrk="1" hangingPunct="1"/>
            <a:r>
              <a:rPr lang="en-US" altLang="ja-JP" sz="2800" i="1">
                <a:latin typeface="Monotype Corsiva" panose="03010101010201010101" pitchFamily="66" charset="0"/>
              </a:rPr>
              <a:t>M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659563" y="2184400"/>
            <a:ext cx="574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i="1">
                <a:latin typeface="Monotype Corsiva" panose="03010101010201010101" pitchFamily="66" charset="0"/>
              </a:rPr>
              <a:t>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推移確率行列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推移確率行列Ｍ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755650" y="2852738"/>
            <a:ext cx="2592388" cy="2305050"/>
            <a:chOff x="2290" y="1616"/>
            <a:chExt cx="1633" cy="1452"/>
          </a:xfrm>
        </p:grpSpPr>
        <p:sp>
          <p:nvSpPr>
            <p:cNvPr id="27666" name="AutoShape 5"/>
            <p:cNvSpPr>
              <a:spLocks noChangeArrowheads="1"/>
            </p:cNvSpPr>
            <p:nvPr/>
          </p:nvSpPr>
          <p:spPr bwMode="auto">
            <a:xfrm>
              <a:off x="2653" y="1616"/>
              <a:ext cx="1270" cy="1452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7667" name="Text Box 6"/>
            <p:cNvSpPr txBox="1">
              <a:spLocks noChangeArrowheads="1"/>
            </p:cNvSpPr>
            <p:nvPr/>
          </p:nvSpPr>
          <p:spPr bwMode="auto">
            <a:xfrm>
              <a:off x="2699" y="1706"/>
              <a:ext cx="1156" cy="1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>
                  <a:latin typeface="Arial" panose="020B0604020202020204" pitchFamily="34" charset="0"/>
                </a:rPr>
                <a:t>0  1  1  0  1  1  0</a:t>
              </a:r>
            </a:p>
            <a:p>
              <a:pPr eaLnBrk="1" hangingPunct="1"/>
              <a:r>
                <a:rPr lang="en-US" altLang="ja-JP">
                  <a:latin typeface="Arial" panose="020B0604020202020204" pitchFamily="34" charset="0"/>
                </a:rPr>
                <a:t>1  0  1  1  0  0  0</a:t>
              </a:r>
            </a:p>
            <a:p>
              <a:pPr eaLnBrk="1" hangingPunct="1"/>
              <a:r>
                <a:rPr lang="en-US" altLang="ja-JP">
                  <a:latin typeface="Arial" panose="020B0604020202020204" pitchFamily="34" charset="0"/>
                </a:rPr>
                <a:t>1  0  0  1  1  0  0</a:t>
              </a:r>
            </a:p>
            <a:p>
              <a:pPr eaLnBrk="1" hangingPunct="1"/>
              <a:r>
                <a:rPr lang="en-US" altLang="ja-JP">
                  <a:latin typeface="Arial" panose="020B0604020202020204" pitchFamily="34" charset="0"/>
                </a:rPr>
                <a:t>1  0  0  0  1  0  0</a:t>
              </a:r>
            </a:p>
            <a:p>
              <a:pPr eaLnBrk="1" hangingPunct="1"/>
              <a:r>
                <a:rPr lang="en-US" altLang="ja-JP">
                  <a:latin typeface="Arial" panose="020B0604020202020204" pitchFamily="34" charset="0"/>
                </a:rPr>
                <a:t>1  0  0  1  0  1  1</a:t>
              </a:r>
            </a:p>
            <a:p>
              <a:pPr eaLnBrk="1" hangingPunct="1"/>
              <a:r>
                <a:rPr lang="en-US" altLang="ja-JP">
                  <a:latin typeface="Arial" panose="020B0604020202020204" pitchFamily="34" charset="0"/>
                </a:rPr>
                <a:t>0  0  0  0  1  0  0</a:t>
              </a:r>
            </a:p>
            <a:p>
              <a:pPr eaLnBrk="1" hangingPunct="1"/>
              <a:r>
                <a:rPr lang="en-US" altLang="ja-JP">
                  <a:latin typeface="Arial" panose="020B0604020202020204" pitchFamily="34" charset="0"/>
                </a:rPr>
                <a:t>1  0  0  0  0  0  0</a:t>
              </a:r>
            </a:p>
          </p:txBody>
        </p:sp>
        <p:grpSp>
          <p:nvGrpSpPr>
            <p:cNvPr id="27668" name="Group 7"/>
            <p:cNvGrpSpPr>
              <a:grpSpLocks/>
            </p:cNvGrpSpPr>
            <p:nvPr/>
          </p:nvGrpSpPr>
          <p:grpSpPr bwMode="auto">
            <a:xfrm>
              <a:off x="2290" y="2205"/>
              <a:ext cx="336" cy="318"/>
              <a:chOff x="2290" y="2205"/>
              <a:chExt cx="336" cy="318"/>
            </a:xfrm>
          </p:grpSpPr>
          <p:sp>
            <p:nvSpPr>
              <p:cNvPr id="27669" name="Text Box 8"/>
              <p:cNvSpPr txBox="1">
                <a:spLocks noChangeArrowheads="1"/>
              </p:cNvSpPr>
              <p:nvPr/>
            </p:nvSpPr>
            <p:spPr bwMode="auto">
              <a:xfrm>
                <a:off x="2290" y="2292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r>
                  <a:rPr lang="en-US" altLang="ja-JP">
                    <a:latin typeface="Arial" panose="020B0604020202020204" pitchFamily="34" charset="0"/>
                  </a:rPr>
                  <a:t>A =</a:t>
                </a:r>
              </a:p>
            </p:txBody>
          </p:sp>
          <p:sp>
            <p:nvSpPr>
              <p:cNvPr id="27670" name="Text Box 9"/>
              <p:cNvSpPr txBox="1">
                <a:spLocks noChangeArrowheads="1"/>
              </p:cNvSpPr>
              <p:nvPr/>
            </p:nvSpPr>
            <p:spPr bwMode="auto">
              <a:xfrm>
                <a:off x="2381" y="2205"/>
                <a:ext cx="1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Verdan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r>
                  <a:rPr lang="en-US" altLang="ja-JP" sz="1400">
                    <a:latin typeface="Arial" panose="020B0604020202020204" pitchFamily="34" charset="0"/>
                  </a:rPr>
                  <a:t>T</a:t>
                </a:r>
              </a:p>
            </p:txBody>
          </p:sp>
        </p:grpSp>
      </p:grpSp>
      <p:sp>
        <p:nvSpPr>
          <p:cNvPr id="27653" name="AutoShape 10"/>
          <p:cNvSpPr>
            <a:spLocks noChangeArrowheads="1"/>
          </p:cNvSpPr>
          <p:nvPr/>
        </p:nvSpPr>
        <p:spPr bwMode="auto">
          <a:xfrm>
            <a:off x="4643438" y="2847975"/>
            <a:ext cx="3529012" cy="2305050"/>
          </a:xfrm>
          <a:prstGeom prst="bracketPair">
            <a:avLst>
              <a:gd name="adj" fmla="val 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654" name="Text Box 11"/>
          <p:cNvSpPr txBox="1">
            <a:spLocks noChangeArrowheads="1"/>
          </p:cNvSpPr>
          <p:nvPr/>
        </p:nvSpPr>
        <p:spPr bwMode="auto">
          <a:xfrm>
            <a:off x="4067175" y="3921125"/>
            <a:ext cx="571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M =</a:t>
            </a:r>
          </a:p>
        </p:txBody>
      </p:sp>
      <p:sp>
        <p:nvSpPr>
          <p:cNvPr id="27655" name="Text Box 12"/>
          <p:cNvSpPr txBox="1">
            <a:spLocks noChangeArrowheads="1"/>
          </p:cNvSpPr>
          <p:nvPr/>
        </p:nvSpPr>
        <p:spPr bwMode="auto">
          <a:xfrm>
            <a:off x="4787900" y="2990850"/>
            <a:ext cx="50165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1/5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1/5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1/5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1/5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1/5</a:t>
            </a:r>
          </a:p>
        </p:txBody>
      </p:sp>
      <p:sp>
        <p:nvSpPr>
          <p:cNvPr id="27656" name="Text Box 13"/>
          <p:cNvSpPr txBox="1">
            <a:spLocks noChangeArrowheads="1"/>
          </p:cNvSpPr>
          <p:nvPr/>
        </p:nvSpPr>
        <p:spPr bwMode="auto">
          <a:xfrm>
            <a:off x="5364163" y="2990850"/>
            <a:ext cx="31115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7657" name="Text Box 14"/>
          <p:cNvSpPr txBox="1">
            <a:spLocks noChangeArrowheads="1"/>
          </p:cNvSpPr>
          <p:nvPr/>
        </p:nvSpPr>
        <p:spPr bwMode="auto">
          <a:xfrm>
            <a:off x="5722938" y="2990850"/>
            <a:ext cx="50165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1/2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1/2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7658" name="Text Box 15"/>
          <p:cNvSpPr txBox="1">
            <a:spLocks noChangeArrowheads="1"/>
          </p:cNvSpPr>
          <p:nvPr/>
        </p:nvSpPr>
        <p:spPr bwMode="auto">
          <a:xfrm>
            <a:off x="6154738" y="2990850"/>
            <a:ext cx="50165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1/3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1/3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1/3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7659" name="Text Box 16"/>
          <p:cNvSpPr txBox="1">
            <a:spLocks noChangeArrowheads="1"/>
          </p:cNvSpPr>
          <p:nvPr/>
        </p:nvSpPr>
        <p:spPr bwMode="auto">
          <a:xfrm>
            <a:off x="6635750" y="2992438"/>
            <a:ext cx="50165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1/4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1/4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1/4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1/4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7660" name="Text Box 17"/>
          <p:cNvSpPr txBox="1">
            <a:spLocks noChangeArrowheads="1"/>
          </p:cNvSpPr>
          <p:nvPr/>
        </p:nvSpPr>
        <p:spPr bwMode="auto">
          <a:xfrm>
            <a:off x="7140575" y="2990850"/>
            <a:ext cx="50165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1/2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1/2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7661" name="Text Box 18"/>
          <p:cNvSpPr txBox="1">
            <a:spLocks noChangeArrowheads="1"/>
          </p:cNvSpPr>
          <p:nvPr/>
        </p:nvSpPr>
        <p:spPr bwMode="auto">
          <a:xfrm>
            <a:off x="7643813" y="2990850"/>
            <a:ext cx="31115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7662" name="Text Box 19"/>
          <p:cNvSpPr txBox="1">
            <a:spLocks noChangeArrowheads="1"/>
          </p:cNvSpPr>
          <p:nvPr/>
        </p:nvSpPr>
        <p:spPr bwMode="auto">
          <a:xfrm>
            <a:off x="4643438" y="5799138"/>
            <a:ext cx="796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Arial" panose="020B0604020202020204" pitchFamily="34" charset="0"/>
              </a:rPr>
              <a:t>和が１</a:t>
            </a:r>
          </a:p>
        </p:txBody>
      </p:sp>
      <p:sp>
        <p:nvSpPr>
          <p:cNvPr id="27663" name="AutoShape 20"/>
          <p:cNvSpPr>
            <a:spLocks noChangeArrowheads="1"/>
          </p:cNvSpPr>
          <p:nvPr/>
        </p:nvSpPr>
        <p:spPr bwMode="auto">
          <a:xfrm>
            <a:off x="4932363" y="5224463"/>
            <a:ext cx="215900" cy="574675"/>
          </a:xfrm>
          <a:prstGeom prst="upArrow">
            <a:avLst>
              <a:gd name="adj1" fmla="val 50000"/>
              <a:gd name="adj2" fmla="val 665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664" name="Text Box 21"/>
          <p:cNvSpPr txBox="1">
            <a:spLocks noChangeArrowheads="1"/>
          </p:cNvSpPr>
          <p:nvPr/>
        </p:nvSpPr>
        <p:spPr bwMode="auto">
          <a:xfrm>
            <a:off x="1763713" y="2349500"/>
            <a:ext cx="1114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i="1">
                <a:latin typeface="Monotype Corsiva" panose="03010101010201010101" pitchFamily="66" charset="0"/>
              </a:rPr>
              <a:t>FROM</a:t>
            </a:r>
          </a:p>
        </p:txBody>
      </p:sp>
      <p:sp>
        <p:nvSpPr>
          <p:cNvPr id="27665" name="Text Box 22"/>
          <p:cNvSpPr txBox="1">
            <a:spLocks noChangeArrowheads="1"/>
          </p:cNvSpPr>
          <p:nvPr/>
        </p:nvSpPr>
        <p:spPr bwMode="auto">
          <a:xfrm>
            <a:off x="3419475" y="3500438"/>
            <a:ext cx="3968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i="1">
                <a:latin typeface="Monotype Corsiva" panose="03010101010201010101" pitchFamily="66" charset="0"/>
              </a:rPr>
              <a:t>T</a:t>
            </a:r>
          </a:p>
          <a:p>
            <a:pPr eaLnBrk="1" hangingPunct="1"/>
            <a:r>
              <a:rPr lang="en-US" altLang="ja-JP" sz="2800" i="1">
                <a:latin typeface="Monotype Corsiva" panose="03010101010201010101" pitchFamily="66" charset="0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PageRank</a:t>
            </a:r>
            <a:r>
              <a:rPr lang="ja-JP" altLang="en-US" smtClean="0"/>
              <a:t>の計算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重要度の初期値を定める</a:t>
            </a:r>
          </a:p>
          <a:p>
            <a:pPr eaLnBrk="1" hangingPunct="1"/>
            <a:r>
              <a:rPr lang="ja-JP" altLang="en-US" smtClean="0"/>
              <a:t>推移確率行列に従って重要度を伝播</a:t>
            </a:r>
          </a:p>
          <a:p>
            <a:pPr eaLnBrk="1" hangingPunct="1"/>
            <a:r>
              <a:rPr lang="ja-JP" altLang="en-US" smtClean="0"/>
              <a:t>収束した結果を</a:t>
            </a:r>
            <a:r>
              <a:rPr lang="en-US" altLang="ja-JP" smtClean="0"/>
              <a:t>PageRank</a:t>
            </a:r>
            <a:r>
              <a:rPr lang="ja-JP" altLang="en-US" smtClean="0"/>
              <a:t>とする</a:t>
            </a:r>
          </a:p>
        </p:txBody>
      </p:sp>
      <p:pic>
        <p:nvPicPr>
          <p:cNvPr id="28676" name="Picture 4" descr="PageRank の概念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429000"/>
            <a:ext cx="3671888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PageRank</a:t>
            </a:r>
            <a:r>
              <a:rPr lang="ja-JP" altLang="en-US" smtClean="0"/>
              <a:t>の計算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収束したときの</a:t>
            </a:r>
            <a:r>
              <a:rPr lang="en-US" altLang="ja-JP" smtClean="0"/>
              <a:t>PageRank</a:t>
            </a:r>
            <a:r>
              <a:rPr lang="ja-JP" altLang="en-US" smtClean="0"/>
              <a:t>を</a:t>
            </a:r>
            <a:r>
              <a:rPr lang="en-US" altLang="ja-JP" i="1" smtClean="0"/>
              <a:t>R</a:t>
            </a:r>
            <a:r>
              <a:rPr lang="en-US" altLang="ja-JP" smtClean="0"/>
              <a:t>(</a:t>
            </a:r>
            <a:r>
              <a:rPr lang="ja-JP" altLang="en-US" smtClean="0"/>
              <a:t>ベクトル）とすると</a:t>
            </a:r>
            <a:br>
              <a:rPr lang="ja-JP" altLang="en-US" smtClean="0"/>
            </a:br>
            <a:r>
              <a:rPr lang="ja-JP" altLang="en-US" smtClean="0"/>
              <a:t/>
            </a:r>
            <a:br>
              <a:rPr lang="ja-JP" altLang="en-US" smtClean="0"/>
            </a:br>
            <a:endParaRPr lang="ja-JP" altLang="en-US" smtClean="0"/>
          </a:p>
          <a:p>
            <a:pPr eaLnBrk="1" hangingPunct="1"/>
            <a:r>
              <a:rPr lang="ja-JP" altLang="en-US" smtClean="0"/>
              <a:t>これは良く見ると</a:t>
            </a:r>
            <a:br>
              <a:rPr lang="ja-JP" altLang="en-US" smtClean="0"/>
            </a:br>
            <a:r>
              <a:rPr lang="ja-JP" altLang="en-US" smtClean="0"/>
              <a:t/>
            </a:r>
            <a:br>
              <a:rPr lang="ja-JP" altLang="en-US" smtClean="0"/>
            </a:br>
            <a:r>
              <a:rPr lang="ja-JP" altLang="en-US" smtClean="0"/>
              <a:t/>
            </a:r>
            <a:br>
              <a:rPr lang="ja-JP" altLang="en-US" smtClean="0"/>
            </a:br>
            <a:r>
              <a:rPr lang="ja-JP" altLang="en-US" smtClean="0"/>
              <a:t>において</a:t>
            </a:r>
            <a:r>
              <a:rPr lang="en-US" altLang="ja-JP" smtClean="0"/>
              <a:t>λ</a:t>
            </a:r>
            <a:r>
              <a:rPr lang="ja-JP" altLang="en-US" smtClean="0"/>
              <a:t>＝</a:t>
            </a:r>
            <a:r>
              <a:rPr lang="en-US" altLang="ja-JP" smtClean="0"/>
              <a:t>1/</a:t>
            </a:r>
            <a:r>
              <a:rPr lang="en-US" altLang="ja-JP" i="1" smtClean="0"/>
              <a:t>c</a:t>
            </a:r>
            <a:r>
              <a:rPr lang="ja-JP" altLang="en-US" smtClean="0"/>
              <a:t>としたもの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2916238" y="2513013"/>
          <a:ext cx="230505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数式" r:id="rId4" imgW="583693" imgH="177646" progId="Equation.3">
                  <p:embed/>
                </p:oleObj>
              </mc:Choice>
              <mc:Fallback>
                <p:oleObj name="数式" r:id="rId4" imgW="583693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513013"/>
                        <a:ext cx="2305050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865438" y="4456113"/>
          <a:ext cx="2405062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数式" r:id="rId6" imgW="609336" imgH="177723" progId="Equation.3">
                  <p:embed/>
                </p:oleObj>
              </mc:Choice>
              <mc:Fallback>
                <p:oleObj name="数式" r:id="rId6" imgW="609336" imgH="17772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438" y="4456113"/>
                        <a:ext cx="2405062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PageRank</a:t>
            </a:r>
            <a:r>
              <a:rPr lang="ja-JP" altLang="en-US" smtClean="0"/>
              <a:t>の計算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要するに、</a:t>
            </a:r>
            <a:r>
              <a:rPr lang="en-US" altLang="ja-JP" smtClean="0"/>
              <a:t>M</a:t>
            </a:r>
            <a:r>
              <a:rPr lang="ja-JP" altLang="en-US" smtClean="0"/>
              <a:t>の固有値と固有ベクトルを求めればよい。</a:t>
            </a:r>
          </a:p>
          <a:p>
            <a:pPr eaLnBrk="1" hangingPunct="1"/>
            <a:r>
              <a:rPr lang="en-US" altLang="ja-JP" smtClean="0"/>
              <a:t>R</a:t>
            </a:r>
            <a:r>
              <a:rPr lang="ja-JP" altLang="en-US" smtClean="0"/>
              <a:t>は、絶対値最大の固有値に対する固有ベクトル（優固有ベクトル）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小規模な例に対する</a:t>
            </a:r>
            <a:r>
              <a:rPr lang="en-US" altLang="ja-JP" smtClean="0"/>
              <a:t>PageRank</a:t>
            </a:r>
          </a:p>
        </p:txBody>
      </p:sp>
      <p:pic>
        <p:nvPicPr>
          <p:cNvPr id="31747" name="Picture 3" descr="リンク関係の推移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628775"/>
            <a:ext cx="459105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435600" y="3925888"/>
            <a:ext cx="482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R=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011863" y="2852738"/>
            <a:ext cx="1223962" cy="230505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227763" y="2997200"/>
            <a:ext cx="75565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0.304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0.166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0.141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0.105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0.179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0.045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0.061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7288213" y="2998788"/>
            <a:ext cx="31115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1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2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3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4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5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6</a:t>
            </a:r>
          </a:p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2503488" y="37163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rgbClr val="FF0000"/>
                </a:solidFill>
                <a:latin typeface="Arial" panose="020B0604020202020204" pitchFamily="34" charset="0"/>
              </a:rPr>
              <a:t>.304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566863" y="54387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rgbClr val="FF0000"/>
                </a:solidFill>
                <a:latin typeface="Arial" panose="020B0604020202020204" pitchFamily="34" charset="0"/>
              </a:rPr>
              <a:t>.179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3635375" y="19891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rgbClr val="FF0000"/>
                </a:solidFill>
                <a:latin typeface="Arial" panose="020B0604020202020204" pitchFamily="34" charset="0"/>
              </a:rPr>
              <a:t>.166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591050" y="37163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rgbClr val="FF0000"/>
                </a:solidFill>
                <a:latin typeface="Arial" panose="020B0604020202020204" pitchFamily="34" charset="0"/>
              </a:rPr>
              <a:t>.141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656013" y="544512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rgbClr val="FF0000"/>
                </a:solidFill>
                <a:latin typeface="Arial" panose="020B0604020202020204" pitchFamily="34" charset="0"/>
              </a:rPr>
              <a:t>.105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1350963" y="19891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rgbClr val="FF0000"/>
                </a:solidFill>
                <a:latin typeface="Arial" panose="020B0604020202020204" pitchFamily="34" charset="0"/>
              </a:rPr>
              <a:t>.061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611188" y="37099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rgbClr val="FF0000"/>
                </a:solidFill>
                <a:latin typeface="Arial" panose="020B0604020202020204" pitchFamily="34" charset="0"/>
              </a:rPr>
              <a:t>.045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Web</a:t>
            </a:r>
            <a:r>
              <a:rPr lang="ja-JP" altLang="en-US" smtClean="0"/>
              <a:t>の構造</a:t>
            </a:r>
          </a:p>
        </p:txBody>
      </p:sp>
      <p:sp>
        <p:nvSpPr>
          <p:cNvPr id="274435" name="Document"/>
          <p:cNvSpPr>
            <a:spLocks noEditPoints="1" noChangeArrowheads="1"/>
          </p:cNvSpPr>
          <p:nvPr/>
        </p:nvSpPr>
        <p:spPr bwMode="auto">
          <a:xfrm>
            <a:off x="2916238" y="2636838"/>
            <a:ext cx="2100262" cy="28082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0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2987675" y="3644900"/>
            <a:ext cx="1957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Arial" panose="020B0604020202020204" pitchFamily="34" charset="0"/>
              </a:rPr>
              <a:t>ここに</a:t>
            </a:r>
            <a:r>
              <a:rPr lang="ja-JP" altLang="en-US">
                <a:solidFill>
                  <a:srgbClr val="FF0000"/>
                </a:solidFill>
                <a:latin typeface="Arial" panose="020B0604020202020204" pitchFamily="34" charset="0"/>
              </a:rPr>
              <a:t>リンク</a:t>
            </a:r>
            <a:r>
              <a:rPr lang="ja-JP" altLang="en-US">
                <a:latin typeface="Arial" panose="020B0604020202020204" pitchFamily="34" charset="0"/>
              </a:rPr>
              <a:t>がある</a:t>
            </a:r>
          </a:p>
        </p:txBody>
      </p:sp>
      <p:sp>
        <p:nvSpPr>
          <p:cNvPr id="274437" name="Line 5"/>
          <p:cNvSpPr>
            <a:spLocks noChangeShapeType="1"/>
          </p:cNvSpPr>
          <p:nvPr/>
        </p:nvSpPr>
        <p:spPr bwMode="auto">
          <a:xfrm flipV="1">
            <a:off x="3995738" y="2565400"/>
            <a:ext cx="2592387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438" name="Document"/>
          <p:cNvSpPr>
            <a:spLocks noEditPoints="1" noChangeArrowheads="1"/>
          </p:cNvSpPr>
          <p:nvPr/>
        </p:nvSpPr>
        <p:spPr bwMode="auto">
          <a:xfrm>
            <a:off x="900113" y="2133600"/>
            <a:ext cx="935037" cy="10795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0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274439" name="Line 7"/>
          <p:cNvSpPr>
            <a:spLocks noChangeShapeType="1"/>
          </p:cNvSpPr>
          <p:nvPr/>
        </p:nvSpPr>
        <p:spPr bwMode="auto">
          <a:xfrm>
            <a:off x="1331913" y="2708275"/>
            <a:ext cx="1584325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440" name="Document"/>
          <p:cNvSpPr>
            <a:spLocks noEditPoints="1" noChangeArrowheads="1"/>
          </p:cNvSpPr>
          <p:nvPr/>
        </p:nvSpPr>
        <p:spPr bwMode="auto">
          <a:xfrm>
            <a:off x="1116013" y="4437063"/>
            <a:ext cx="935037" cy="10795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0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274441" name="Line 9"/>
          <p:cNvSpPr>
            <a:spLocks noChangeShapeType="1"/>
          </p:cNvSpPr>
          <p:nvPr/>
        </p:nvSpPr>
        <p:spPr bwMode="auto">
          <a:xfrm flipV="1">
            <a:off x="1258888" y="4292600"/>
            <a:ext cx="165735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442" name="Line 10"/>
          <p:cNvSpPr>
            <a:spLocks noChangeShapeType="1"/>
          </p:cNvSpPr>
          <p:nvPr/>
        </p:nvSpPr>
        <p:spPr bwMode="auto">
          <a:xfrm>
            <a:off x="4284663" y="4724400"/>
            <a:ext cx="2303462" cy="217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443" name="Text Box 11"/>
          <p:cNvSpPr txBox="1">
            <a:spLocks noChangeArrowheads="1"/>
          </p:cNvSpPr>
          <p:nvPr/>
        </p:nvSpPr>
        <p:spPr bwMode="auto">
          <a:xfrm>
            <a:off x="3059113" y="4437063"/>
            <a:ext cx="1698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Arial" panose="020B0604020202020204" pitchFamily="34" charset="0"/>
              </a:rPr>
              <a:t>こっちにも</a:t>
            </a:r>
            <a:r>
              <a:rPr lang="ja-JP" altLang="en-US">
                <a:solidFill>
                  <a:srgbClr val="FF0000"/>
                </a:solidFill>
                <a:latin typeface="Arial" panose="020B0604020202020204" pitchFamily="34" charset="0"/>
              </a:rPr>
              <a:t>リンク</a:t>
            </a:r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74444" name="Document"/>
          <p:cNvSpPr>
            <a:spLocks noEditPoints="1" noChangeArrowheads="1"/>
          </p:cNvSpPr>
          <p:nvPr/>
        </p:nvSpPr>
        <p:spPr bwMode="auto">
          <a:xfrm>
            <a:off x="6588125" y="4292600"/>
            <a:ext cx="935038" cy="10795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0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274445" name="Document"/>
          <p:cNvSpPr>
            <a:spLocks noEditPoints="1" noChangeArrowheads="1"/>
          </p:cNvSpPr>
          <p:nvPr/>
        </p:nvSpPr>
        <p:spPr bwMode="auto">
          <a:xfrm>
            <a:off x="6516688" y="2060575"/>
            <a:ext cx="935037" cy="10795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0 w 21600"/>
              <a:gd name="T11" fmla="*/ 0 h 21600"/>
              <a:gd name="T12" fmla="*/ 2147483647 w 21600"/>
              <a:gd name="T13" fmla="*/ 0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ja-JP" altLang="en-US"/>
          </a:p>
        </p:txBody>
      </p:sp>
      <p:sp>
        <p:nvSpPr>
          <p:cNvPr id="274446" name="Text Box 14"/>
          <p:cNvSpPr txBox="1">
            <a:spLocks noChangeArrowheads="1"/>
          </p:cNvSpPr>
          <p:nvPr/>
        </p:nvSpPr>
        <p:spPr bwMode="auto">
          <a:xfrm>
            <a:off x="3419475" y="1989138"/>
            <a:ext cx="11811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latin typeface="Arial" panose="020B0604020202020204" pitchFamily="34" charset="0"/>
              </a:rPr>
              <a:t>ページ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55650" y="1614488"/>
            <a:ext cx="180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latin typeface="Arial" panose="020B0604020202020204" pitchFamily="34" charset="0"/>
              </a:rPr>
              <a:t>グラフ構造</a:t>
            </a:r>
          </a:p>
        </p:txBody>
      </p:sp>
      <p:sp>
        <p:nvSpPr>
          <p:cNvPr id="274448" name="Text Box 16"/>
          <p:cNvSpPr txBox="1">
            <a:spLocks noChangeArrowheads="1"/>
          </p:cNvSpPr>
          <p:nvPr/>
        </p:nvSpPr>
        <p:spPr bwMode="auto">
          <a:xfrm>
            <a:off x="5219700" y="4292600"/>
            <a:ext cx="104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latin typeface="Arial" panose="020B0604020202020204" pitchFamily="34" charset="0"/>
              </a:rPr>
              <a:t>リンク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067175" y="3481388"/>
            <a:ext cx="2506663" cy="396875"/>
            <a:chOff x="2562" y="2193"/>
            <a:chExt cx="1579" cy="250"/>
          </a:xfrm>
        </p:grpSpPr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3457" y="2193"/>
              <a:ext cx="6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2000">
                  <a:latin typeface="Arial" panose="020B0604020202020204" pitchFamily="34" charset="0"/>
                </a:rPr>
                <a:t>アンカー</a:t>
              </a:r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 flipV="1">
              <a:off x="2562" y="2341"/>
              <a:ext cx="862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animBg="1"/>
      <p:bldP spid="274436" grpId="0"/>
      <p:bldP spid="274437" grpId="0" animBg="1"/>
      <p:bldP spid="274438" grpId="0" animBg="1"/>
      <p:bldP spid="274439" grpId="0" animBg="1"/>
      <p:bldP spid="274440" grpId="0" animBg="1"/>
      <p:bldP spid="274441" grpId="0" animBg="1"/>
      <p:bldP spid="274442" grpId="0" animBg="1"/>
      <p:bldP spid="274443" grpId="0"/>
      <p:bldP spid="274444" grpId="0" animBg="1"/>
      <p:bldP spid="274445" grpId="0" animBg="1"/>
      <p:bldP spid="274446" grpId="0"/>
      <p:bldP spid="27444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現実の問題への適用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ja-JP" altLang="en-US" smtClean="0"/>
              <a:t>数学用語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ja-JP" altLang="en-US" smtClean="0"/>
              <a:t>現実世界との相違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ja-JP" altLang="en-US" smtClean="0"/>
              <a:t>数値計算の方法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数学用語（１）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PageRank</a:t>
            </a:r>
            <a:r>
              <a:rPr lang="ja-JP" altLang="en-US" smtClean="0"/>
              <a:t>はマルコフ過程と関連している</a:t>
            </a:r>
          </a:p>
          <a:p>
            <a:pPr eaLnBrk="1" hangingPunct="1"/>
            <a:r>
              <a:rPr lang="en-US" altLang="ja-JP" smtClean="0"/>
              <a:t>PageRank</a:t>
            </a:r>
            <a:r>
              <a:rPr lang="ja-JP" altLang="en-US" smtClean="0"/>
              <a:t>が表す量</a:t>
            </a:r>
          </a:p>
          <a:p>
            <a:pPr lvl="1" eaLnBrk="1" hangingPunct="1"/>
            <a:r>
              <a:rPr lang="ja-JP" altLang="en-US" smtClean="0"/>
              <a:t>ランダムにリンクを辿って動くユーザが、一定の時間のうちにそれぞれのページを訪問する定常分布</a:t>
            </a:r>
          </a:p>
          <a:p>
            <a:pPr lvl="1" eaLnBrk="1" hangingPunct="1"/>
            <a:r>
              <a:rPr lang="ja-JP" altLang="en-US" smtClean="0"/>
              <a:t>ただし、推移確率行列が既約であることが条件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数学用語（２）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再帰</a:t>
            </a:r>
          </a:p>
          <a:p>
            <a:pPr lvl="1" eaLnBrk="1" hangingPunct="1"/>
            <a:r>
              <a:rPr lang="ja-JP" altLang="en-US" smtClean="0"/>
              <a:t>状態</a:t>
            </a:r>
            <a:r>
              <a:rPr lang="en-US" altLang="ja-JP" smtClean="0"/>
              <a:t>i</a:t>
            </a:r>
            <a:r>
              <a:rPr lang="ja-JP" altLang="en-US" smtClean="0"/>
              <a:t>から出発していつかは</a:t>
            </a:r>
            <a:r>
              <a:rPr lang="en-US" altLang="ja-JP" smtClean="0"/>
              <a:t>i</a:t>
            </a:r>
            <a:r>
              <a:rPr lang="ja-JP" altLang="en-US" smtClean="0"/>
              <a:t>に戻る確率が１のとき、状態</a:t>
            </a:r>
            <a:r>
              <a:rPr lang="en-US" altLang="ja-JP" smtClean="0"/>
              <a:t>i</a:t>
            </a:r>
            <a:r>
              <a:rPr lang="ja-JP" altLang="en-US" smtClean="0"/>
              <a:t>は再帰的という</a:t>
            </a:r>
          </a:p>
          <a:p>
            <a:pPr eaLnBrk="1" hangingPunct="1"/>
            <a:r>
              <a:rPr lang="ja-JP" altLang="en-US" smtClean="0"/>
              <a:t>強連結</a:t>
            </a:r>
          </a:p>
          <a:p>
            <a:pPr lvl="1" eaLnBrk="1" hangingPunct="1"/>
            <a:r>
              <a:rPr lang="ja-JP" altLang="en-US" smtClean="0"/>
              <a:t>任意の頂点から出発して、他の任意の頂点へ到達できること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数学用語（３）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600" smtClean="0"/>
              <a:t>再帰類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200" smtClean="0"/>
              <a:t>リンクをたどっていける範囲</a:t>
            </a:r>
          </a:p>
          <a:p>
            <a:pPr lvl="1" eaLnBrk="1" hangingPunct="1">
              <a:lnSpc>
                <a:spcPct val="90000"/>
              </a:lnSpc>
            </a:pPr>
            <a:endParaRPr lang="ja-JP" altLang="en-US" sz="2200" smtClean="0"/>
          </a:p>
          <a:p>
            <a:pPr lvl="1" eaLnBrk="1" hangingPunct="1">
              <a:lnSpc>
                <a:spcPct val="90000"/>
              </a:lnSpc>
            </a:pPr>
            <a:endParaRPr lang="ja-JP" altLang="en-US" sz="2200" smtClean="0"/>
          </a:p>
          <a:p>
            <a:pPr lvl="1" eaLnBrk="1" hangingPunct="1">
              <a:lnSpc>
                <a:spcPct val="90000"/>
              </a:lnSpc>
            </a:pPr>
            <a:endParaRPr lang="ja-JP" altLang="en-US" sz="2200" smtClean="0"/>
          </a:p>
          <a:p>
            <a:pPr lvl="1" eaLnBrk="1" hangingPunct="1">
              <a:lnSpc>
                <a:spcPct val="90000"/>
              </a:lnSpc>
            </a:pPr>
            <a:endParaRPr lang="ja-JP" altLang="en-US" sz="2200" smtClean="0"/>
          </a:p>
          <a:p>
            <a:pPr lvl="1" eaLnBrk="1" hangingPunct="1">
              <a:lnSpc>
                <a:spcPct val="90000"/>
              </a:lnSpc>
            </a:pPr>
            <a:endParaRPr lang="ja-JP" altLang="en-US" sz="2200" smtClean="0"/>
          </a:p>
          <a:p>
            <a:pPr eaLnBrk="1" hangingPunct="1">
              <a:lnSpc>
                <a:spcPct val="90000"/>
              </a:lnSpc>
            </a:pPr>
            <a:r>
              <a:rPr lang="ja-JP" altLang="en-US" sz="2600" smtClean="0"/>
              <a:t>既約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200" smtClean="0"/>
              <a:t>ただ一つの再帰類しかできないこと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200" smtClean="0"/>
              <a:t>強連結なら既約</a:t>
            </a:r>
          </a:p>
        </p:txBody>
      </p:sp>
      <p:pic>
        <p:nvPicPr>
          <p:cNvPr id="35844" name="Picture 4" descr="再帰・非再帰の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636838"/>
            <a:ext cx="4319588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555875" y="3068638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Arial" panose="020B0604020202020204" pitchFamily="34" charset="0"/>
              </a:rPr>
              <a:t>再帰類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948488" y="4365625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Arial" panose="020B0604020202020204" pitchFamily="34" charset="0"/>
              </a:rPr>
              <a:t>非再帰類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現実世界との相違（１）：問題点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理論では既約（強連結）を仮定</a:t>
            </a:r>
          </a:p>
          <a:p>
            <a:pPr eaLnBrk="1" hangingPunct="1"/>
            <a:r>
              <a:rPr lang="ja-JP" altLang="en-US" smtClean="0"/>
              <a:t>実際にはこの仮定は成り立たない</a:t>
            </a:r>
          </a:p>
          <a:p>
            <a:pPr lvl="1" eaLnBrk="1" hangingPunct="1"/>
            <a:r>
              <a:rPr lang="ja-JP" altLang="en-US" smtClean="0"/>
              <a:t>リンクが出ていないページ</a:t>
            </a:r>
          </a:p>
          <a:p>
            <a:pPr lvl="1" eaLnBrk="1" hangingPunct="1"/>
            <a:r>
              <a:rPr lang="ja-JP" altLang="en-US" smtClean="0"/>
              <a:t>リンクされていないページ</a:t>
            </a:r>
          </a:p>
          <a:p>
            <a:pPr eaLnBrk="1" hangingPunct="1"/>
            <a:r>
              <a:rPr lang="ja-JP" altLang="en-US" smtClean="0"/>
              <a:t>推移確率行列が既約でないとどうなるか</a:t>
            </a:r>
          </a:p>
          <a:p>
            <a:pPr lvl="1" eaLnBrk="1" hangingPunct="1"/>
            <a:r>
              <a:rPr lang="ja-JP" altLang="en-US" smtClean="0"/>
              <a:t>優固有ベクトルが複数存在</a:t>
            </a:r>
          </a:p>
          <a:p>
            <a:pPr lvl="1" eaLnBrk="1" hangingPunct="1"/>
            <a:r>
              <a:rPr lang="en-US" altLang="ja-JP" smtClean="0"/>
              <a:t>PageRank</a:t>
            </a:r>
            <a:r>
              <a:rPr lang="ja-JP" altLang="en-US" smtClean="0"/>
              <a:t>が一意に定まらない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現実世界との相違（２）：解決策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600" smtClean="0"/>
              <a:t>推移確率行列を既約にする</a:t>
            </a:r>
          </a:p>
          <a:p>
            <a:pPr eaLnBrk="1" hangingPunct="1"/>
            <a:endParaRPr lang="ja-JP" altLang="en-US" sz="2600" smtClean="0"/>
          </a:p>
          <a:p>
            <a:pPr eaLnBrk="1" hangingPunct="1"/>
            <a:endParaRPr lang="ja-JP" altLang="en-US" sz="2600" smtClean="0"/>
          </a:p>
          <a:p>
            <a:pPr eaLnBrk="1" hangingPunct="1"/>
            <a:endParaRPr lang="ja-JP" altLang="en-US" sz="2600" smtClean="0"/>
          </a:p>
          <a:p>
            <a:pPr eaLnBrk="1" hangingPunct="1"/>
            <a:endParaRPr lang="ja-JP" altLang="en-US" sz="2600" smtClean="0"/>
          </a:p>
          <a:p>
            <a:pPr eaLnBrk="1" hangingPunct="1"/>
            <a:endParaRPr lang="ja-JP" altLang="en-US" sz="2600" smtClean="0"/>
          </a:p>
          <a:p>
            <a:pPr eaLnBrk="1" hangingPunct="1"/>
            <a:r>
              <a:rPr lang="ja-JP" altLang="en-US" sz="2600" smtClean="0"/>
              <a:t>意味</a:t>
            </a:r>
          </a:p>
          <a:p>
            <a:pPr lvl="1" eaLnBrk="1" hangingPunct="1"/>
            <a:r>
              <a:rPr lang="ja-JP" altLang="en-US" sz="2200" smtClean="0"/>
              <a:t>ユーザは時々（確率</a:t>
            </a:r>
            <a:r>
              <a:rPr lang="en-US" altLang="ja-JP" sz="2200" smtClean="0"/>
              <a:t>1-μ</a:t>
            </a:r>
            <a:r>
              <a:rPr lang="ja-JP" altLang="en-US" sz="2200" smtClean="0"/>
              <a:t>で）、全く無関係なページにジャンプする</a:t>
            </a: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763713" y="2133600"/>
          <a:ext cx="4824412" cy="14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1" name="数式" r:id="rId4" imgW="1409088" imgH="431613" progId="Equation.3">
                  <p:embed/>
                </p:oleObj>
              </mc:Choice>
              <mc:Fallback>
                <p:oleObj name="数式" r:id="rId4" imgW="1409088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133600"/>
                        <a:ext cx="4824412" cy="1477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893" name="Group 5"/>
          <p:cNvGrpSpPr>
            <a:grpSpLocks/>
          </p:cNvGrpSpPr>
          <p:nvPr/>
        </p:nvGrpSpPr>
        <p:grpSpPr bwMode="auto">
          <a:xfrm>
            <a:off x="5651500" y="3644900"/>
            <a:ext cx="2120900" cy="1011238"/>
            <a:chOff x="3560" y="2432"/>
            <a:chExt cx="1336" cy="637"/>
          </a:xfrm>
        </p:grpSpPr>
        <p:sp>
          <p:nvSpPr>
            <p:cNvPr id="37897" name="Text Box 6"/>
            <p:cNvSpPr txBox="1">
              <a:spLocks noChangeArrowheads="1"/>
            </p:cNvSpPr>
            <p:nvPr/>
          </p:nvSpPr>
          <p:spPr bwMode="auto">
            <a:xfrm>
              <a:off x="3560" y="2659"/>
              <a:ext cx="1336" cy="410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latin typeface="Arial" panose="020B0604020202020204" pitchFamily="34" charset="0"/>
                </a:rPr>
                <a:t>すべての要素が</a:t>
              </a:r>
              <a:r>
                <a:rPr lang="en-US" altLang="ja-JP">
                  <a:latin typeface="Arial" panose="020B0604020202020204" pitchFamily="34" charset="0"/>
                </a:rPr>
                <a:t>1/N</a:t>
              </a:r>
            </a:p>
            <a:p>
              <a:pPr eaLnBrk="1" hangingPunct="1"/>
              <a:r>
                <a:rPr lang="ja-JP" altLang="en-US">
                  <a:latin typeface="Arial" panose="020B0604020202020204" pitchFamily="34" charset="0"/>
                </a:rPr>
                <a:t>である</a:t>
              </a:r>
              <a:r>
                <a:rPr lang="en-US" altLang="ja-JP">
                  <a:latin typeface="Arial" panose="020B0604020202020204" pitchFamily="34" charset="0"/>
                </a:rPr>
                <a:t>N</a:t>
              </a:r>
              <a:r>
                <a:rPr lang="ja-JP" altLang="en-US">
                  <a:latin typeface="Arial" panose="020B0604020202020204" pitchFamily="34" charset="0"/>
                </a:rPr>
                <a:t>次正方行列</a:t>
              </a:r>
            </a:p>
          </p:txBody>
        </p:sp>
        <p:sp>
          <p:nvSpPr>
            <p:cNvPr id="37898" name="Line 7"/>
            <p:cNvSpPr>
              <a:spLocks noChangeShapeType="1"/>
            </p:cNvSpPr>
            <p:nvPr/>
          </p:nvSpPr>
          <p:spPr bwMode="auto">
            <a:xfrm>
              <a:off x="3833" y="2432"/>
              <a:ext cx="18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7894" name="Group 8"/>
          <p:cNvGrpSpPr>
            <a:grpSpLocks/>
          </p:cNvGrpSpPr>
          <p:nvPr/>
        </p:nvGrpSpPr>
        <p:grpSpPr bwMode="auto">
          <a:xfrm>
            <a:off x="2700338" y="3141663"/>
            <a:ext cx="638175" cy="663575"/>
            <a:chOff x="1701" y="2115"/>
            <a:chExt cx="402" cy="418"/>
          </a:xfrm>
        </p:grpSpPr>
        <p:sp>
          <p:nvSpPr>
            <p:cNvPr id="37895" name="Text Box 9"/>
            <p:cNvSpPr txBox="1">
              <a:spLocks noChangeArrowheads="1"/>
            </p:cNvSpPr>
            <p:nvPr/>
          </p:nvSpPr>
          <p:spPr bwMode="auto">
            <a:xfrm>
              <a:off x="1701" y="2296"/>
              <a:ext cx="402" cy="237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en-US" altLang="ja-JP">
                  <a:latin typeface="Arial" panose="020B0604020202020204" pitchFamily="34" charset="0"/>
                </a:rPr>
                <a:t>0.85</a:t>
              </a:r>
            </a:p>
          </p:txBody>
        </p:sp>
        <p:sp>
          <p:nvSpPr>
            <p:cNvPr id="37896" name="Line 10"/>
            <p:cNvSpPr>
              <a:spLocks noChangeShapeType="1"/>
            </p:cNvSpPr>
            <p:nvPr/>
          </p:nvSpPr>
          <p:spPr bwMode="auto">
            <a:xfrm flipH="1">
              <a:off x="1882" y="2115"/>
              <a:ext cx="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数値計算の方法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大規模疎行列の計算</a:t>
            </a:r>
          </a:p>
          <a:p>
            <a:pPr lvl="1" eaLnBrk="1" hangingPunct="1"/>
            <a:r>
              <a:rPr lang="ja-JP" altLang="en-US" smtClean="0"/>
              <a:t>メモリの問題は出てこない</a:t>
            </a:r>
          </a:p>
          <a:p>
            <a:pPr eaLnBrk="1" hangingPunct="1"/>
            <a:r>
              <a:rPr lang="ja-JP" altLang="en-US" smtClean="0"/>
              <a:t>優固有ベクトルの計算</a:t>
            </a:r>
          </a:p>
          <a:p>
            <a:pPr lvl="1" eaLnBrk="1" hangingPunct="1"/>
            <a:r>
              <a:rPr lang="ja-JP" altLang="en-US" smtClean="0"/>
              <a:t>固有値をすべて求めるのは計算量が多い</a:t>
            </a:r>
          </a:p>
          <a:p>
            <a:pPr lvl="1" eaLnBrk="1" hangingPunct="1"/>
            <a:r>
              <a:rPr lang="ja-JP" altLang="en-US" smtClean="0"/>
              <a:t>べき乗法で求める</a:t>
            </a:r>
          </a:p>
          <a:p>
            <a:pPr lvl="1" eaLnBrk="1" hangingPunct="1"/>
            <a:endParaRPr lang="ja-JP" altLang="en-US" smtClean="0"/>
          </a:p>
          <a:p>
            <a:pPr lvl="1" eaLnBrk="1" hangingPunct="1"/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PageRank</a:t>
            </a:r>
            <a:r>
              <a:rPr lang="ja-JP" altLang="en-US" smtClean="0"/>
              <a:t>の使い方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PageRank</a:t>
            </a:r>
            <a:r>
              <a:rPr lang="ja-JP" altLang="en-US" smtClean="0"/>
              <a:t>の値</a:t>
            </a:r>
          </a:p>
          <a:p>
            <a:pPr lvl="1" eaLnBrk="1" hangingPunct="1"/>
            <a:r>
              <a:rPr lang="ja-JP" altLang="en-US" smtClean="0"/>
              <a:t>検索質問</a:t>
            </a:r>
            <a:r>
              <a:rPr lang="en-US" altLang="ja-JP" smtClean="0"/>
              <a:t>(</a:t>
            </a:r>
            <a:r>
              <a:rPr lang="ja-JP" altLang="en-US" smtClean="0"/>
              <a:t>入力されるキーワード）に</a:t>
            </a:r>
            <a:r>
              <a:rPr lang="ja-JP" altLang="en-US" smtClean="0">
                <a:solidFill>
                  <a:srgbClr val="FF0000"/>
                </a:solidFill>
              </a:rPr>
              <a:t>依存しない</a:t>
            </a:r>
          </a:p>
          <a:p>
            <a:pPr eaLnBrk="1" hangingPunct="1"/>
            <a:r>
              <a:rPr lang="ja-JP" altLang="en-US" smtClean="0"/>
              <a:t>検索質問に対する回答</a:t>
            </a:r>
          </a:p>
          <a:p>
            <a:pPr lvl="1" eaLnBrk="1" hangingPunct="1"/>
            <a:r>
              <a:rPr lang="en-US" altLang="ja-JP" smtClean="0"/>
              <a:t>PageRank</a:t>
            </a:r>
            <a:r>
              <a:rPr lang="ja-JP" altLang="en-US" smtClean="0"/>
              <a:t>でランキングされたページの中から、類似ページを探し出す処理が必要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試してみよう</a:t>
            </a:r>
          </a:p>
        </p:txBody>
      </p:sp>
      <p:sp>
        <p:nvSpPr>
          <p:cNvPr id="4096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ページランクが分かるページ</a:t>
            </a:r>
            <a:endParaRPr lang="en-US" altLang="ja-JP" smtClean="0"/>
          </a:p>
          <a:p>
            <a:pPr lvl="1"/>
            <a:r>
              <a:rPr lang="en-US" altLang="ja-JP" smtClean="0">
                <a:hlinkClick r:id="rId2"/>
              </a:rPr>
              <a:t>http://pagerank.bookstudio.com/</a:t>
            </a:r>
            <a:endParaRPr lang="en-US" altLang="ja-JP" smtClean="0"/>
          </a:p>
          <a:p>
            <a:r>
              <a:rPr lang="ja-JP" altLang="en-US" smtClean="0"/>
              <a:t>ページランクの計算</a:t>
            </a:r>
            <a:endParaRPr lang="en-US" altLang="ja-JP" smtClean="0"/>
          </a:p>
          <a:p>
            <a:pPr lvl="1"/>
            <a:r>
              <a:rPr lang="en-US" altLang="ja-JP" smtClean="0">
                <a:hlinkClick r:id="rId3"/>
              </a:rPr>
              <a:t>http://www.webworkshop.net/pagerank_calculator.php</a:t>
            </a:r>
            <a:endParaRPr lang="en-US" altLang="ja-JP" smtClean="0"/>
          </a:p>
          <a:p>
            <a:pPr lvl="1"/>
            <a:r>
              <a:rPr lang="en-US" altLang="ja-JP" smtClean="0">
                <a:hlinkClick r:id="rId4"/>
              </a:rPr>
              <a:t>http://www.markhorrell.com/seo/pagerank.asp</a:t>
            </a:r>
            <a:endParaRPr lang="en-US" altLang="ja-JP" smtClean="0"/>
          </a:p>
          <a:p>
            <a:pPr lvl="1">
              <a:buFont typeface="Wingdings" panose="05000000000000000000" pitchFamily="2" charset="2"/>
              <a:buNone/>
            </a:pPr>
            <a:r>
              <a:rPr lang="ja-JP" altLang="en-US" smtClean="0"/>
              <a:t>など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レポート課題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mtClean="0"/>
              <a:t>PageRank</a:t>
            </a:r>
            <a:r>
              <a:rPr lang="ja-JP" altLang="en-US" smtClean="0"/>
              <a:t>を調べてみよ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mtClean="0"/>
              <a:t>pagerank</a:t>
            </a:r>
            <a:r>
              <a:rPr lang="ja-JP" altLang="en-US" smtClean="0"/>
              <a:t>を調べることができるサイトがある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それを使って、いくつかサイトのランクを調べる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妥当性を論じる</a:t>
            </a: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適当に設定した小規模なグラフに対して、</a:t>
            </a:r>
            <a:r>
              <a:rPr lang="en-US" altLang="ja-JP" smtClean="0"/>
              <a:t>PageRank</a:t>
            </a:r>
            <a:r>
              <a:rPr lang="ja-JP" altLang="en-US" smtClean="0"/>
              <a:t>を求めてみよ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グラフの構造と値を見比べて考察</a:t>
            </a:r>
            <a:endParaRPr lang="en-US" altLang="ja-JP" smtClean="0"/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妥当な値かどうか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Web</a:t>
            </a:r>
            <a:r>
              <a:rPr lang="ja-JP" altLang="en-US" smtClean="0"/>
              <a:t>のサイズ</a:t>
            </a:r>
          </a:p>
        </p:txBody>
      </p:sp>
      <p:pic>
        <p:nvPicPr>
          <p:cNvPr id="6147" name="Picture 5" descr="http://ftp.isc.org/www/survey/reports/host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700213"/>
            <a:ext cx="6919913" cy="482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Web</a:t>
            </a:r>
            <a:r>
              <a:rPr lang="ja-JP" altLang="en-US" smtClean="0"/>
              <a:t>の地図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1209675"/>
          </a:xfrm>
        </p:spPr>
        <p:txBody>
          <a:bodyPr/>
          <a:lstStyle/>
          <a:p>
            <a:pPr eaLnBrk="1" hangingPunct="1"/>
            <a:r>
              <a:rPr lang="ja-JP" altLang="en-US" smtClean="0"/>
              <a:t>どんな形？</a:t>
            </a:r>
          </a:p>
          <a:p>
            <a:pPr eaLnBrk="1" hangingPunct="1"/>
            <a:r>
              <a:rPr lang="ja-JP" altLang="en-US" smtClean="0"/>
              <a:t>ランダム？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92275" y="1844675"/>
            <a:ext cx="5897563" cy="3927475"/>
            <a:chOff x="1066" y="1162"/>
            <a:chExt cx="3715" cy="2474"/>
          </a:xfrm>
        </p:grpSpPr>
        <p:sp>
          <p:nvSpPr>
            <p:cNvPr id="7173" name="Document"/>
            <p:cNvSpPr>
              <a:spLocks noEditPoints="1" noChangeArrowheads="1"/>
            </p:cNvSpPr>
            <p:nvPr/>
          </p:nvSpPr>
          <p:spPr bwMode="auto">
            <a:xfrm>
              <a:off x="1111" y="1797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74" name="Document"/>
            <p:cNvSpPr>
              <a:spLocks noEditPoints="1" noChangeArrowheads="1"/>
            </p:cNvSpPr>
            <p:nvPr/>
          </p:nvSpPr>
          <p:spPr bwMode="auto">
            <a:xfrm>
              <a:off x="2154" y="1888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75" name="Document"/>
            <p:cNvSpPr>
              <a:spLocks noEditPoints="1" noChangeArrowheads="1"/>
            </p:cNvSpPr>
            <p:nvPr/>
          </p:nvSpPr>
          <p:spPr bwMode="auto">
            <a:xfrm>
              <a:off x="1066" y="2614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76" name="Document"/>
            <p:cNvSpPr>
              <a:spLocks noEditPoints="1" noChangeArrowheads="1"/>
            </p:cNvSpPr>
            <p:nvPr/>
          </p:nvSpPr>
          <p:spPr bwMode="auto">
            <a:xfrm>
              <a:off x="1791" y="2341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77" name="Document"/>
            <p:cNvSpPr>
              <a:spLocks noEditPoints="1" noChangeArrowheads="1"/>
            </p:cNvSpPr>
            <p:nvPr/>
          </p:nvSpPr>
          <p:spPr bwMode="auto">
            <a:xfrm>
              <a:off x="2834" y="2432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78" name="Document"/>
            <p:cNvSpPr>
              <a:spLocks noEditPoints="1" noChangeArrowheads="1"/>
            </p:cNvSpPr>
            <p:nvPr/>
          </p:nvSpPr>
          <p:spPr bwMode="auto">
            <a:xfrm>
              <a:off x="1746" y="3158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79" name="Document"/>
            <p:cNvSpPr>
              <a:spLocks noEditPoints="1" noChangeArrowheads="1"/>
            </p:cNvSpPr>
            <p:nvPr/>
          </p:nvSpPr>
          <p:spPr bwMode="auto">
            <a:xfrm>
              <a:off x="2835" y="1162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0" name="Document"/>
            <p:cNvSpPr>
              <a:spLocks noEditPoints="1" noChangeArrowheads="1"/>
            </p:cNvSpPr>
            <p:nvPr/>
          </p:nvSpPr>
          <p:spPr bwMode="auto">
            <a:xfrm>
              <a:off x="3878" y="1253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1" name="Document"/>
            <p:cNvSpPr>
              <a:spLocks noEditPoints="1" noChangeArrowheads="1"/>
            </p:cNvSpPr>
            <p:nvPr/>
          </p:nvSpPr>
          <p:spPr bwMode="auto">
            <a:xfrm>
              <a:off x="2790" y="1979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2" name="Document"/>
            <p:cNvSpPr>
              <a:spLocks noEditPoints="1" noChangeArrowheads="1"/>
            </p:cNvSpPr>
            <p:nvPr/>
          </p:nvSpPr>
          <p:spPr bwMode="auto">
            <a:xfrm>
              <a:off x="3515" y="1706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3" name="Document"/>
            <p:cNvSpPr>
              <a:spLocks noEditPoints="1" noChangeArrowheads="1"/>
            </p:cNvSpPr>
            <p:nvPr/>
          </p:nvSpPr>
          <p:spPr bwMode="auto">
            <a:xfrm>
              <a:off x="4558" y="1797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4" name="Document"/>
            <p:cNvSpPr>
              <a:spLocks noEditPoints="1" noChangeArrowheads="1"/>
            </p:cNvSpPr>
            <p:nvPr/>
          </p:nvSpPr>
          <p:spPr bwMode="auto">
            <a:xfrm>
              <a:off x="3470" y="2523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5" name="Document"/>
            <p:cNvSpPr>
              <a:spLocks noEditPoints="1" noChangeArrowheads="1"/>
            </p:cNvSpPr>
            <p:nvPr/>
          </p:nvSpPr>
          <p:spPr bwMode="auto">
            <a:xfrm>
              <a:off x="2290" y="2750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6" name="Document"/>
            <p:cNvSpPr>
              <a:spLocks noEditPoints="1" noChangeArrowheads="1"/>
            </p:cNvSpPr>
            <p:nvPr/>
          </p:nvSpPr>
          <p:spPr bwMode="auto">
            <a:xfrm>
              <a:off x="2788" y="3338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7" name="Document"/>
            <p:cNvSpPr>
              <a:spLocks noEditPoints="1" noChangeArrowheads="1"/>
            </p:cNvSpPr>
            <p:nvPr/>
          </p:nvSpPr>
          <p:spPr bwMode="auto">
            <a:xfrm>
              <a:off x="3424" y="3113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8" name="Document"/>
            <p:cNvSpPr>
              <a:spLocks noEditPoints="1" noChangeArrowheads="1"/>
            </p:cNvSpPr>
            <p:nvPr/>
          </p:nvSpPr>
          <p:spPr bwMode="auto">
            <a:xfrm>
              <a:off x="4059" y="2341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9" name="Document"/>
            <p:cNvSpPr>
              <a:spLocks noEditPoints="1" noChangeArrowheads="1"/>
            </p:cNvSpPr>
            <p:nvPr/>
          </p:nvSpPr>
          <p:spPr bwMode="auto">
            <a:xfrm>
              <a:off x="4512" y="2703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0" name="Document"/>
            <p:cNvSpPr>
              <a:spLocks noEditPoints="1" noChangeArrowheads="1"/>
            </p:cNvSpPr>
            <p:nvPr/>
          </p:nvSpPr>
          <p:spPr bwMode="auto">
            <a:xfrm>
              <a:off x="4150" y="3294"/>
              <a:ext cx="223" cy="2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69 w 21600"/>
                <a:gd name="T25" fmla="*/ 797 h 21600"/>
                <a:gd name="T26" fmla="*/ 20631 w 21600"/>
                <a:gd name="T27" fmla="*/ 1645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1" name="Line 23"/>
            <p:cNvSpPr>
              <a:spLocks noChangeShapeType="1"/>
            </p:cNvSpPr>
            <p:nvPr/>
          </p:nvSpPr>
          <p:spPr bwMode="auto">
            <a:xfrm>
              <a:off x="1247" y="1979"/>
              <a:ext cx="2359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2" name="Line 24"/>
            <p:cNvSpPr>
              <a:spLocks noChangeShapeType="1"/>
            </p:cNvSpPr>
            <p:nvPr/>
          </p:nvSpPr>
          <p:spPr bwMode="auto">
            <a:xfrm flipH="1">
              <a:off x="1927" y="1298"/>
              <a:ext cx="1044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3" name="Line 25"/>
            <p:cNvSpPr>
              <a:spLocks noChangeShapeType="1"/>
            </p:cNvSpPr>
            <p:nvPr/>
          </p:nvSpPr>
          <p:spPr bwMode="auto">
            <a:xfrm>
              <a:off x="1837" y="3294"/>
              <a:ext cx="1088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4" name="Line 26"/>
            <p:cNvSpPr>
              <a:spLocks noChangeShapeType="1"/>
            </p:cNvSpPr>
            <p:nvPr/>
          </p:nvSpPr>
          <p:spPr bwMode="auto">
            <a:xfrm flipH="1">
              <a:off x="1973" y="2478"/>
              <a:ext cx="2177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5" name="Line 27"/>
            <p:cNvSpPr>
              <a:spLocks noChangeShapeType="1"/>
            </p:cNvSpPr>
            <p:nvPr/>
          </p:nvSpPr>
          <p:spPr bwMode="auto">
            <a:xfrm flipH="1">
              <a:off x="1156" y="1434"/>
              <a:ext cx="2813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6" name="Line 28"/>
            <p:cNvSpPr>
              <a:spLocks noChangeShapeType="1"/>
            </p:cNvSpPr>
            <p:nvPr/>
          </p:nvSpPr>
          <p:spPr bwMode="auto">
            <a:xfrm flipH="1" flipV="1">
              <a:off x="1292" y="1842"/>
              <a:ext cx="3402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7" name="Line 29"/>
            <p:cNvSpPr>
              <a:spLocks noChangeShapeType="1"/>
            </p:cNvSpPr>
            <p:nvPr/>
          </p:nvSpPr>
          <p:spPr bwMode="auto">
            <a:xfrm flipH="1" flipV="1">
              <a:off x="2925" y="2523"/>
              <a:ext cx="545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8" name="Line 30"/>
            <p:cNvSpPr>
              <a:spLocks noChangeShapeType="1"/>
            </p:cNvSpPr>
            <p:nvPr/>
          </p:nvSpPr>
          <p:spPr bwMode="auto">
            <a:xfrm flipV="1">
              <a:off x="2426" y="1706"/>
              <a:ext cx="1270" cy="1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99" name="Line 31"/>
            <p:cNvSpPr>
              <a:spLocks noChangeShapeType="1"/>
            </p:cNvSpPr>
            <p:nvPr/>
          </p:nvSpPr>
          <p:spPr bwMode="auto">
            <a:xfrm flipH="1">
              <a:off x="3470" y="2931"/>
              <a:ext cx="1134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00" name="Line 32"/>
            <p:cNvSpPr>
              <a:spLocks noChangeShapeType="1"/>
            </p:cNvSpPr>
            <p:nvPr/>
          </p:nvSpPr>
          <p:spPr bwMode="auto">
            <a:xfrm flipV="1">
              <a:off x="4241" y="2886"/>
              <a:ext cx="317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Web</a:t>
            </a:r>
            <a:r>
              <a:rPr lang="ja-JP" altLang="en-US" smtClean="0"/>
              <a:t>の地図：　蝶ネクタイ理論</a:t>
            </a:r>
          </a:p>
        </p:txBody>
      </p:sp>
      <p:pic>
        <p:nvPicPr>
          <p:cNvPr id="8195" name="Picture 3" descr="Bow Tie Theory - 4 distinct regions of the We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93863"/>
            <a:ext cx="5400675" cy="439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0580" name="AutoShape 4"/>
          <p:cNvSpPr>
            <a:spLocks noChangeArrowheads="1"/>
          </p:cNvSpPr>
          <p:nvPr/>
        </p:nvSpPr>
        <p:spPr bwMode="auto">
          <a:xfrm>
            <a:off x="3635375" y="5589588"/>
            <a:ext cx="1944688" cy="431800"/>
          </a:xfrm>
          <a:prstGeom prst="wedgeRectCallout">
            <a:avLst>
              <a:gd name="adj1" fmla="val -18162"/>
              <a:gd name="adj2" fmla="val -1128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latin typeface="Arial" panose="020B0604020202020204" pitchFamily="34" charset="0"/>
              </a:rPr>
              <a:t>強連結な部分</a:t>
            </a:r>
          </a:p>
        </p:txBody>
      </p:sp>
      <p:sp>
        <p:nvSpPr>
          <p:cNvPr id="280581" name="AutoShape 5"/>
          <p:cNvSpPr>
            <a:spLocks noChangeArrowheads="1"/>
          </p:cNvSpPr>
          <p:nvPr/>
        </p:nvSpPr>
        <p:spPr bwMode="auto">
          <a:xfrm>
            <a:off x="395288" y="3716338"/>
            <a:ext cx="2016125" cy="793750"/>
          </a:xfrm>
          <a:prstGeom prst="wedgeRectCallout">
            <a:avLst>
              <a:gd name="adj1" fmla="val 41889"/>
              <a:gd name="adj2" fmla="val 131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latin typeface="Arial" panose="020B0604020202020204" pitchFamily="34" charset="0"/>
              </a:rPr>
              <a:t>コアに到達可、</a:t>
            </a:r>
          </a:p>
          <a:p>
            <a:pPr algn="ctr" eaLnBrk="1" hangingPunct="1"/>
            <a:r>
              <a:rPr lang="ja-JP" altLang="en-US">
                <a:latin typeface="Arial" panose="020B0604020202020204" pitchFamily="34" charset="0"/>
              </a:rPr>
              <a:t>コアから到達不可</a:t>
            </a:r>
          </a:p>
        </p:txBody>
      </p:sp>
      <p:sp>
        <p:nvSpPr>
          <p:cNvPr id="280582" name="AutoShape 6"/>
          <p:cNvSpPr>
            <a:spLocks noChangeArrowheads="1"/>
          </p:cNvSpPr>
          <p:nvPr/>
        </p:nvSpPr>
        <p:spPr bwMode="auto">
          <a:xfrm>
            <a:off x="7164388" y="4797425"/>
            <a:ext cx="1727200" cy="720725"/>
          </a:xfrm>
          <a:prstGeom prst="wedgeRectCallout">
            <a:avLst>
              <a:gd name="adj1" fmla="val -63421"/>
              <a:gd name="adj2" fmla="val -464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>
                <a:latin typeface="Arial" panose="020B0604020202020204" pitchFamily="34" charset="0"/>
              </a:rPr>
              <a:t>コアから到達可、</a:t>
            </a:r>
          </a:p>
          <a:p>
            <a:pPr algn="ctr" eaLnBrk="1" hangingPunct="1"/>
            <a:r>
              <a:rPr lang="ja-JP" altLang="en-US">
                <a:latin typeface="Arial" panose="020B0604020202020204" pitchFamily="34" charset="0"/>
              </a:rPr>
              <a:t>コアに到達不可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763713" y="2871788"/>
            <a:ext cx="5400675" cy="557212"/>
            <a:chOff x="1111" y="1809"/>
            <a:chExt cx="3402" cy="351"/>
          </a:xfrm>
        </p:grpSpPr>
        <p:sp>
          <p:nvSpPr>
            <p:cNvPr id="8203" name="Line 8"/>
            <p:cNvSpPr>
              <a:spLocks noChangeShapeType="1"/>
            </p:cNvSpPr>
            <p:nvPr/>
          </p:nvSpPr>
          <p:spPr bwMode="auto">
            <a:xfrm>
              <a:off x="1111" y="2160"/>
              <a:ext cx="340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04" name="Text Box 9"/>
            <p:cNvSpPr txBox="1">
              <a:spLocks noChangeArrowheads="1"/>
            </p:cNvSpPr>
            <p:nvPr/>
          </p:nvSpPr>
          <p:spPr bwMode="auto">
            <a:xfrm>
              <a:off x="2018" y="1809"/>
              <a:ext cx="1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2400">
                  <a:latin typeface="Arial" panose="020B0604020202020204" pitchFamily="34" charset="0"/>
                </a:rPr>
                <a:t>１９クリック</a:t>
              </a:r>
              <a:r>
                <a:rPr lang="en-US" altLang="ja-JP" sz="2400">
                  <a:latin typeface="Arial" panose="020B0604020202020204" pitchFamily="34" charset="0"/>
                </a:rPr>
                <a:t>(1999</a:t>
              </a:r>
              <a:r>
                <a:rPr lang="ja-JP" altLang="en-US" sz="2400">
                  <a:latin typeface="Arial" panose="020B0604020202020204" pitchFamily="34" charset="0"/>
                </a:rPr>
                <a:t>年</a:t>
              </a:r>
              <a:r>
                <a:rPr lang="en-US" altLang="ja-JP" sz="2400">
                  <a:latin typeface="Arial" panose="020B0604020202020204" pitchFamily="34" charset="0"/>
                </a:rPr>
                <a:t>)</a:t>
              </a:r>
            </a:p>
          </p:txBody>
        </p:sp>
      </p:grp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6156325" y="6021388"/>
            <a:ext cx="1503363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Arial" panose="020B0604020202020204" pitchFamily="34" charset="0"/>
              </a:rPr>
              <a:t>IBM</a:t>
            </a:r>
            <a:r>
              <a:rPr lang="ja-JP" altLang="en-US">
                <a:latin typeface="Arial" panose="020B0604020202020204" pitchFamily="34" charset="0"/>
              </a:rPr>
              <a:t>の</a:t>
            </a:r>
            <a:r>
              <a:rPr lang="en-US" altLang="ja-JP">
                <a:latin typeface="Arial" panose="020B0604020202020204" pitchFamily="34" charset="0"/>
              </a:rPr>
              <a:t>HP</a:t>
            </a:r>
            <a:r>
              <a:rPr lang="ja-JP" altLang="en-US">
                <a:latin typeface="Arial" panose="020B0604020202020204" pitchFamily="34" charset="0"/>
              </a:rPr>
              <a:t>より</a:t>
            </a:r>
          </a:p>
        </p:txBody>
      </p:sp>
      <p:sp>
        <p:nvSpPr>
          <p:cNvPr id="280587" name="Text Box 11"/>
          <p:cNvSpPr txBox="1">
            <a:spLocks noChangeArrowheads="1"/>
          </p:cNvSpPr>
          <p:nvPr/>
        </p:nvSpPr>
        <p:spPr bwMode="auto">
          <a:xfrm>
            <a:off x="539750" y="1628775"/>
            <a:ext cx="2335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latin typeface="Arial" panose="020B0604020202020204" pitchFamily="34" charset="0"/>
              </a:rPr>
              <a:t>Web</a:t>
            </a:r>
            <a:r>
              <a:rPr lang="ja-JP" altLang="en-US" sz="2400">
                <a:latin typeface="Arial" panose="020B0604020202020204" pitchFamily="34" charset="0"/>
              </a:rPr>
              <a:t>の直径は？</a:t>
            </a:r>
          </a:p>
        </p:txBody>
      </p:sp>
      <p:sp>
        <p:nvSpPr>
          <p:cNvPr id="280588" name="Text Box 12"/>
          <p:cNvSpPr txBox="1">
            <a:spLocks noChangeArrowheads="1"/>
          </p:cNvSpPr>
          <p:nvPr/>
        </p:nvSpPr>
        <p:spPr bwMode="auto">
          <a:xfrm>
            <a:off x="663575" y="2066925"/>
            <a:ext cx="17367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>
                <a:latin typeface="Arial" panose="020B0604020202020204" pitchFamily="34" charset="0"/>
              </a:rPr>
              <a:t>１０クリックくらい</a:t>
            </a:r>
          </a:p>
          <a:p>
            <a:pPr eaLnBrk="1" hangingPunct="1"/>
            <a:r>
              <a:rPr lang="ja-JP" altLang="en-US">
                <a:latin typeface="Arial" panose="020B0604020202020204" pitchFamily="34" charset="0"/>
              </a:rPr>
              <a:t>１００くらい</a:t>
            </a:r>
          </a:p>
          <a:p>
            <a:pPr eaLnBrk="1" hangingPunct="1"/>
            <a:r>
              <a:rPr lang="ja-JP" altLang="en-US">
                <a:latin typeface="Arial" panose="020B0604020202020204" pitchFamily="34" charset="0"/>
              </a:rPr>
              <a:t>１０００くらい</a:t>
            </a:r>
          </a:p>
          <a:p>
            <a:pPr eaLnBrk="1" hangingPunct="1"/>
            <a:r>
              <a:rPr lang="ja-JP" altLang="en-US">
                <a:latin typeface="Arial" panose="020B0604020202020204" pitchFamily="34" charset="0"/>
              </a:rPr>
              <a:t>１万以上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 animBg="1"/>
      <p:bldP spid="280581" grpId="0" animBg="1"/>
      <p:bldP spid="280582" grpId="0" animBg="1"/>
      <p:bldP spid="280587" grpId="0"/>
      <p:bldP spid="2805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Web</a:t>
            </a:r>
            <a:r>
              <a:rPr lang="ja-JP" altLang="en-US" smtClean="0"/>
              <a:t>の利用（アンケート）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600" smtClean="0"/>
              <a:t>Web</a:t>
            </a:r>
            <a:r>
              <a:rPr lang="ja-JP" altLang="en-US" sz="2600" smtClean="0"/>
              <a:t>での調べ物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200" smtClean="0"/>
              <a:t>ディレクトリ・サービス主体？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200" smtClean="0"/>
              <a:t>検索エンジン主体？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600" smtClean="0"/>
              <a:t>検索エンジンに入れるキーワードの数は？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200" smtClean="0"/>
              <a:t>１個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200" smtClean="0"/>
              <a:t>２個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200" smtClean="0"/>
              <a:t>３個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200" smtClean="0"/>
              <a:t>４個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200" smtClean="0"/>
              <a:t>５個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200" smtClean="0"/>
              <a:t>それ以上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検索キーワード数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05038"/>
            <a:ext cx="6048375" cy="39608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ja-JP" smtClean="0"/>
              <a:t>2</a:t>
            </a:r>
            <a:r>
              <a:rPr lang="ja-JP" altLang="en-US" smtClean="0"/>
              <a:t>語</a:t>
            </a:r>
            <a:r>
              <a:rPr lang="en-US" altLang="ja-JP" smtClean="0"/>
              <a:t>:  30.09%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ja-JP" altLang="en-US" smtClean="0"/>
              <a:t>１語</a:t>
            </a:r>
            <a:r>
              <a:rPr lang="en-US" altLang="ja-JP" smtClean="0"/>
              <a:t>:  26.83%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ja-JP" altLang="en-US" smtClean="0"/>
              <a:t>３語</a:t>
            </a:r>
            <a:r>
              <a:rPr lang="en-US" altLang="ja-JP" smtClean="0"/>
              <a:t>:  16.60%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ja-JP" altLang="en-US" smtClean="0"/>
              <a:t>４語</a:t>
            </a:r>
            <a:r>
              <a:rPr lang="en-US" altLang="ja-JP" smtClean="0"/>
              <a:t>:  14.83%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ja-JP" altLang="en-US" smtClean="0"/>
              <a:t>５語</a:t>
            </a:r>
            <a:r>
              <a:rPr lang="en-US" altLang="ja-JP" smtClean="0"/>
              <a:t>:    6.76%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ja-JP" altLang="en-US" smtClean="0"/>
              <a:t>６語</a:t>
            </a:r>
            <a:r>
              <a:rPr lang="en-US" altLang="ja-JP" smtClean="0"/>
              <a:t>:    2.81%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ja-JP" altLang="en-US" smtClean="0"/>
              <a:t>７語</a:t>
            </a:r>
            <a:r>
              <a:rPr lang="en-US" altLang="ja-JP" smtClean="0"/>
              <a:t>:    1.13%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11188" y="1673225"/>
            <a:ext cx="79248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en-US" altLang="ja-JP" sz="3000"/>
              <a:t>OneStat.com </a:t>
            </a:r>
            <a:r>
              <a:rPr lang="ja-JP" altLang="en-US" sz="3000"/>
              <a:t>調べ（２００４年７月）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 bldLvl="2" rev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簡単な検索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キーワードの有無</a:t>
            </a:r>
          </a:p>
          <a:p>
            <a:pPr eaLnBrk="1" hangingPunct="1"/>
            <a:r>
              <a:rPr lang="ja-JP" altLang="en-US" smtClean="0"/>
              <a:t>１００億ものページを、数語で区別可能？</a:t>
            </a:r>
          </a:p>
          <a:p>
            <a:pPr lvl="1" eaLnBrk="1" hangingPunct="1"/>
            <a:r>
              <a:rPr lang="ja-JP" altLang="en-US" smtClean="0"/>
              <a:t>限界あり</a:t>
            </a:r>
          </a:p>
          <a:p>
            <a:pPr eaLnBrk="1" hangingPunct="1"/>
            <a:r>
              <a:rPr lang="ja-JP" altLang="en-US" smtClean="0"/>
              <a:t>別の、何か賢い方法が必要？</a:t>
            </a:r>
          </a:p>
          <a:p>
            <a:pPr lvl="1" eaLnBrk="1" hangingPunct="1"/>
            <a:r>
              <a:rPr lang="ja-JP" altLang="en-US" smtClean="0"/>
              <a:t>どのような可能性が考えられるか？</a:t>
            </a:r>
          </a:p>
          <a:p>
            <a:pPr eaLnBrk="1" hangingPunct="1"/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 bldLvl="2"/>
    </p:bld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2752</TotalTime>
  <Words>1409</Words>
  <Application>Microsoft Office PowerPoint</Application>
  <PresentationFormat>画面に合わせる (4:3)</PresentationFormat>
  <Paragraphs>420</Paragraphs>
  <Slides>39</Slides>
  <Notes>38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39</vt:i4>
      </vt:variant>
    </vt:vector>
  </HeadingPairs>
  <TitlesOfParts>
    <vt:vector size="47" baseType="lpstr">
      <vt:lpstr>ＭＳ Ｐゴシック</vt:lpstr>
      <vt:lpstr>ＭＳ Ｐ明朝</vt:lpstr>
      <vt:lpstr>Arial</vt:lpstr>
      <vt:lpstr>Monotype Corsiva</vt:lpstr>
      <vt:lpstr>Verdana</vt:lpstr>
      <vt:lpstr>Wingdings</vt:lpstr>
      <vt:lpstr>Profile</vt:lpstr>
      <vt:lpstr>数式</vt:lpstr>
      <vt:lpstr>データベースと情報検索</vt:lpstr>
      <vt:lpstr>日程（情報検索：担当　岩村）</vt:lpstr>
      <vt:lpstr>Webの構造</vt:lpstr>
      <vt:lpstr>Webのサイズ</vt:lpstr>
      <vt:lpstr>Webの地図</vt:lpstr>
      <vt:lpstr>Webの地図：　蝶ネクタイ理論</vt:lpstr>
      <vt:lpstr>Webの利用（アンケート）</vt:lpstr>
      <vt:lpstr>検索キーワード数</vt:lpstr>
      <vt:lpstr>簡単な検索</vt:lpstr>
      <vt:lpstr>参考文献</vt:lpstr>
      <vt:lpstr>Google</vt:lpstr>
      <vt:lpstr>PC台数の推移</vt:lpstr>
      <vt:lpstr>ソフトウェア構成</vt:lpstr>
      <vt:lpstr>Mining=採鉱（鉱石を採掘すること）</vt:lpstr>
      <vt:lpstr>Web Mining</vt:lpstr>
      <vt:lpstr>PageRank</vt:lpstr>
      <vt:lpstr>重要度</vt:lpstr>
      <vt:lpstr>重要度の意味</vt:lpstr>
      <vt:lpstr>PageRankの計算</vt:lpstr>
      <vt:lpstr>小規模な例に対するPageRank</vt:lpstr>
      <vt:lpstr>PageRankの評価</vt:lpstr>
      <vt:lpstr>PageRankの意味と計算</vt:lpstr>
      <vt:lpstr>リンク構造の表現</vt:lpstr>
      <vt:lpstr>小規模な例</vt:lpstr>
      <vt:lpstr>推移確率行列</vt:lpstr>
      <vt:lpstr>PageRankの計算</vt:lpstr>
      <vt:lpstr>PageRankの計算</vt:lpstr>
      <vt:lpstr>PageRankの計算</vt:lpstr>
      <vt:lpstr>小規模な例に対するPageRank</vt:lpstr>
      <vt:lpstr>現実の問題への適用</vt:lpstr>
      <vt:lpstr>数学用語（１）</vt:lpstr>
      <vt:lpstr>数学用語（２）</vt:lpstr>
      <vt:lpstr>数学用語（３）</vt:lpstr>
      <vt:lpstr>現実世界との相違（１）：問題点</vt:lpstr>
      <vt:lpstr>現実世界との相違（２）：解決策</vt:lpstr>
      <vt:lpstr>数値計算の方法</vt:lpstr>
      <vt:lpstr>PageRankの使い方</vt:lpstr>
      <vt:lpstr>試してみよう</vt:lpstr>
      <vt:lpstr>レポート課題</vt:lpstr>
    </vt:vector>
  </TitlesOfParts>
  <Company>大阪府立大学大学院工学研究科情報工学分野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データベースと情報検索</dc:title>
  <dc:creator>黄瀬浩一</dc:creator>
  <cp:lastModifiedBy>岩村雅一</cp:lastModifiedBy>
  <cp:revision>137</cp:revision>
  <dcterms:created xsi:type="dcterms:W3CDTF">2005-04-12T15:39:46Z</dcterms:created>
  <dcterms:modified xsi:type="dcterms:W3CDTF">2014-01-20T00:22:10Z</dcterms:modified>
</cp:coreProperties>
</file>