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5"/>
  </p:notesMasterIdLst>
  <p:handoutMasterIdLst>
    <p:handoutMasterId r:id="rId26"/>
  </p:handoutMasterIdLst>
  <p:sldIdLst>
    <p:sldId id="350" r:id="rId2"/>
    <p:sldId id="377" r:id="rId3"/>
    <p:sldId id="354" r:id="rId4"/>
    <p:sldId id="356" r:id="rId5"/>
    <p:sldId id="359" r:id="rId6"/>
    <p:sldId id="363" r:id="rId7"/>
    <p:sldId id="360" r:id="rId8"/>
    <p:sldId id="364" r:id="rId9"/>
    <p:sldId id="368" r:id="rId10"/>
    <p:sldId id="370" r:id="rId11"/>
    <p:sldId id="374" r:id="rId12"/>
    <p:sldId id="375" r:id="rId13"/>
    <p:sldId id="376" r:id="rId14"/>
    <p:sldId id="361" r:id="rId15"/>
    <p:sldId id="367" r:id="rId16"/>
    <p:sldId id="373" r:id="rId17"/>
    <p:sldId id="357" r:id="rId18"/>
    <p:sldId id="366" r:id="rId19"/>
    <p:sldId id="372" r:id="rId20"/>
    <p:sldId id="362" r:id="rId21"/>
    <p:sldId id="369" r:id="rId22"/>
    <p:sldId id="355" r:id="rId23"/>
    <p:sldId id="358" r:id="rId24"/>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Verdan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Verdan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Verdan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Verdana"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906" autoAdjust="0"/>
    <p:restoredTop sz="94660"/>
  </p:normalViewPr>
  <p:slideViewPr>
    <p:cSldViewPr snapToObjects="1">
      <p:cViewPr varScale="1">
        <p:scale>
          <a:sx n="93" d="100"/>
          <a:sy n="93" d="100"/>
        </p:scale>
        <p:origin x="101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pPr>
              <a:defRPr/>
            </a:pPr>
            <a:endParaRPr lang="en-US" altLang="ja-JP"/>
          </a:p>
        </p:txBody>
      </p:sp>
      <p:sp>
        <p:nvSpPr>
          <p:cNvPr id="2560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pPr>
              <a:defRPr/>
            </a:pPr>
            <a:endParaRPr lang="en-US" altLang="ja-JP"/>
          </a:p>
        </p:txBody>
      </p:sp>
      <p:sp>
        <p:nvSpPr>
          <p:cNvPr id="25604"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pPr>
              <a:defRPr/>
            </a:pPr>
            <a:endParaRPr lang="en-US" altLang="ja-JP"/>
          </a:p>
        </p:txBody>
      </p:sp>
      <p:sp>
        <p:nvSpPr>
          <p:cNvPr id="2560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pPr>
              <a:defRPr/>
            </a:pPr>
            <a:fld id="{4F11F7E0-16D5-4A2C-A652-BCB76D6F74DA}" type="slidenum">
              <a:rPr lang="en-US" altLang="ja-JP"/>
              <a:pPr>
                <a:defRPr/>
              </a:pPr>
              <a:t>‹#›</a:t>
            </a:fld>
            <a:endParaRPr lang="en-US" altLang="ja-JP"/>
          </a:p>
        </p:txBody>
      </p:sp>
    </p:spTree>
    <p:extLst>
      <p:ext uri="{BB962C8B-B14F-4D97-AF65-F5344CB8AC3E}">
        <p14:creationId xmlns:p14="http://schemas.microsoft.com/office/powerpoint/2010/main" val="4055810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ja-JP"/>
          </a:p>
        </p:txBody>
      </p:sp>
      <p:sp>
        <p:nvSpPr>
          <p:cNvPr id="7577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ja-JP"/>
          </a:p>
        </p:txBody>
      </p:sp>
      <p:sp>
        <p:nvSpPr>
          <p:cNvPr id="51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578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ja-JP"/>
          </a:p>
        </p:txBody>
      </p:sp>
      <p:sp>
        <p:nvSpPr>
          <p:cNvPr id="7578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42E16CAF-536A-444B-A6EF-0CDE97DEEB29}" type="slidenum">
              <a:rPr lang="en-US" altLang="ja-JP"/>
              <a:pPr>
                <a:defRPr/>
              </a:pPr>
              <a:t>‹#›</a:t>
            </a:fld>
            <a:endParaRPr lang="en-US" altLang="ja-JP"/>
          </a:p>
        </p:txBody>
      </p:sp>
    </p:spTree>
    <p:extLst>
      <p:ext uri="{BB962C8B-B14F-4D97-AF65-F5344CB8AC3E}">
        <p14:creationId xmlns:p14="http://schemas.microsoft.com/office/powerpoint/2010/main" val="34156385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fld id="{87FBB0DF-D287-474A-90C0-FAD1E437F18D}" type="slidenum">
              <a:rPr lang="en-US" altLang="ja-JP" smtClean="0">
                <a:latin typeface="Arial" charset="0"/>
              </a:rPr>
              <a:pPr eaLnBrk="1" hangingPunct="1"/>
              <a:t>1</a:t>
            </a:fld>
            <a:endParaRPr lang="en-US" altLang="ja-JP" smtClean="0">
              <a:latin typeface="Arial"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p>
        </p:txBody>
      </p:sp>
    </p:spTree>
    <p:extLst>
      <p:ext uri="{BB962C8B-B14F-4D97-AF65-F5344CB8AC3E}">
        <p14:creationId xmlns:p14="http://schemas.microsoft.com/office/powerpoint/2010/main" val="1764891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Verdan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Verdan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Verdan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Verdana" panose="020B0604030504040204" pitchFamily="34" charset="0"/>
                <a:ea typeface="ＭＳ Ｐゴシック" panose="020B0600070205080204" pitchFamily="50" charset="-128"/>
              </a:defRPr>
            </a:lvl9pPr>
          </a:lstStyle>
          <a:p>
            <a:pPr eaLnBrk="1" hangingPunct="1"/>
            <a:fld id="{BF28A6AE-6AC7-43B9-9AA9-EEC3FC8B29CE}" type="slidenum">
              <a:rPr lang="en-US" altLang="ja-JP">
                <a:latin typeface="Arial" panose="020B0604020202020204" pitchFamily="34" charset="0"/>
              </a:rPr>
              <a:pPr eaLnBrk="1" hangingPunct="1"/>
              <a:t>2</a:t>
            </a:fld>
            <a:endParaRPr lang="en-US" altLang="ja-JP">
              <a:latin typeface="Arial" panose="020B0604020202020204"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144640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12290"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 タイトルの書式設定</a:t>
            </a:r>
          </a:p>
        </p:txBody>
      </p:sp>
      <p:sp>
        <p:nvSpPr>
          <p:cNvPr id="1229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マスタ 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670CA117-B418-4E96-A0A3-C8C58BA3A671}" type="slidenum">
              <a:rPr lang="en-US" altLang="ja-JP"/>
              <a:pPr>
                <a:defRPr/>
              </a:pPr>
              <a:t>‹#›</a:t>
            </a:fld>
            <a:endParaRPr lang="en-US" altLang="ja-JP"/>
          </a:p>
        </p:txBody>
      </p:sp>
    </p:spTree>
    <p:extLst>
      <p:ext uri="{BB962C8B-B14F-4D97-AF65-F5344CB8AC3E}">
        <p14:creationId xmlns:p14="http://schemas.microsoft.com/office/powerpoint/2010/main" val="3697007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7B7D0E6F-DF93-41E8-84F9-41DFBFF946E5}" type="slidenum">
              <a:rPr lang="en-US" altLang="ja-JP"/>
              <a:pPr>
                <a:defRPr/>
              </a:pPr>
              <a:t>‹#›</a:t>
            </a:fld>
            <a:endParaRPr lang="en-US" altLang="ja-JP"/>
          </a:p>
        </p:txBody>
      </p:sp>
    </p:spTree>
    <p:extLst>
      <p:ext uri="{BB962C8B-B14F-4D97-AF65-F5344CB8AC3E}">
        <p14:creationId xmlns:p14="http://schemas.microsoft.com/office/powerpoint/2010/main" val="132836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E709CCAC-5805-4F15-A9AA-0912D0A03CF4}" type="slidenum">
              <a:rPr lang="en-US" altLang="ja-JP"/>
              <a:pPr>
                <a:defRPr/>
              </a:pPr>
              <a:t>‹#›</a:t>
            </a:fld>
            <a:endParaRPr lang="en-US" altLang="ja-JP"/>
          </a:p>
        </p:txBody>
      </p:sp>
    </p:spTree>
    <p:extLst>
      <p:ext uri="{BB962C8B-B14F-4D97-AF65-F5344CB8AC3E}">
        <p14:creationId xmlns:p14="http://schemas.microsoft.com/office/powerpoint/2010/main" val="362249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21DBC2F5-3BA7-4838-92BD-5458527AB2E2}" type="slidenum">
              <a:rPr lang="en-US" altLang="ja-JP"/>
              <a:pPr>
                <a:defRPr/>
              </a:pPr>
              <a:t>‹#›</a:t>
            </a:fld>
            <a:endParaRPr lang="en-US" altLang="ja-JP"/>
          </a:p>
        </p:txBody>
      </p:sp>
    </p:spTree>
    <p:extLst>
      <p:ext uri="{BB962C8B-B14F-4D97-AF65-F5344CB8AC3E}">
        <p14:creationId xmlns:p14="http://schemas.microsoft.com/office/powerpoint/2010/main" val="1542379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209FEA1C-B01F-4172-8B93-A537C23FFC58}" type="slidenum">
              <a:rPr lang="en-US" altLang="ja-JP"/>
              <a:pPr>
                <a:defRPr/>
              </a:pPr>
              <a:t>‹#›</a:t>
            </a:fld>
            <a:endParaRPr lang="en-US" altLang="ja-JP"/>
          </a:p>
        </p:txBody>
      </p:sp>
    </p:spTree>
    <p:extLst>
      <p:ext uri="{BB962C8B-B14F-4D97-AF65-F5344CB8AC3E}">
        <p14:creationId xmlns:p14="http://schemas.microsoft.com/office/powerpoint/2010/main" val="2128970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BF9A9DF1-A6E6-4FAA-83F8-83AAAA16C153}" type="slidenum">
              <a:rPr lang="en-US" altLang="ja-JP"/>
              <a:pPr>
                <a:defRPr/>
              </a:pPr>
              <a:t>‹#›</a:t>
            </a:fld>
            <a:endParaRPr lang="en-US" altLang="ja-JP"/>
          </a:p>
        </p:txBody>
      </p:sp>
    </p:spTree>
    <p:extLst>
      <p:ext uri="{BB962C8B-B14F-4D97-AF65-F5344CB8AC3E}">
        <p14:creationId xmlns:p14="http://schemas.microsoft.com/office/powerpoint/2010/main" val="4272838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6BAE6A08-E9F5-43F7-B968-A2D0FECACA6E}" type="slidenum">
              <a:rPr lang="en-US" altLang="ja-JP"/>
              <a:pPr>
                <a:defRPr/>
              </a:pPr>
              <a:t>‹#›</a:t>
            </a:fld>
            <a:endParaRPr lang="en-US" altLang="ja-JP"/>
          </a:p>
        </p:txBody>
      </p:sp>
    </p:spTree>
    <p:extLst>
      <p:ext uri="{BB962C8B-B14F-4D97-AF65-F5344CB8AC3E}">
        <p14:creationId xmlns:p14="http://schemas.microsoft.com/office/powerpoint/2010/main" val="256627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650DDD53-DEC6-4CD4-813D-50EE4EEF4E56}" type="slidenum">
              <a:rPr lang="en-US" altLang="ja-JP"/>
              <a:pPr>
                <a:defRPr/>
              </a:pPr>
              <a:t>‹#›</a:t>
            </a:fld>
            <a:endParaRPr lang="en-US" altLang="ja-JP"/>
          </a:p>
        </p:txBody>
      </p:sp>
    </p:spTree>
    <p:extLst>
      <p:ext uri="{BB962C8B-B14F-4D97-AF65-F5344CB8AC3E}">
        <p14:creationId xmlns:p14="http://schemas.microsoft.com/office/powerpoint/2010/main" val="1118928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463F7FFC-F21A-421F-880D-ECF02A1AEB54}" type="slidenum">
              <a:rPr lang="en-US" altLang="ja-JP"/>
              <a:pPr>
                <a:defRPr/>
              </a:pPr>
              <a:t>‹#›</a:t>
            </a:fld>
            <a:endParaRPr lang="en-US" altLang="ja-JP"/>
          </a:p>
        </p:txBody>
      </p:sp>
    </p:spTree>
    <p:extLst>
      <p:ext uri="{BB962C8B-B14F-4D97-AF65-F5344CB8AC3E}">
        <p14:creationId xmlns:p14="http://schemas.microsoft.com/office/powerpoint/2010/main" val="327113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926422A0-BF98-48EB-9D30-04D109061755}" type="slidenum">
              <a:rPr lang="en-US" altLang="ja-JP"/>
              <a:pPr>
                <a:defRPr/>
              </a:pPr>
              <a:t>‹#›</a:t>
            </a:fld>
            <a:endParaRPr lang="en-US" altLang="ja-JP"/>
          </a:p>
        </p:txBody>
      </p:sp>
    </p:spTree>
    <p:extLst>
      <p:ext uri="{BB962C8B-B14F-4D97-AF65-F5344CB8AC3E}">
        <p14:creationId xmlns:p14="http://schemas.microsoft.com/office/powerpoint/2010/main" val="142449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33AF51E6-2000-484A-BCAC-D1B89FF12FF2}" type="slidenum">
              <a:rPr lang="en-US" altLang="ja-JP"/>
              <a:pPr>
                <a:defRPr/>
              </a:pPr>
              <a:t>‹#›</a:t>
            </a:fld>
            <a:endParaRPr lang="en-US" altLang="ja-JP"/>
          </a:p>
        </p:txBody>
      </p:sp>
    </p:spTree>
    <p:extLst>
      <p:ext uri="{BB962C8B-B14F-4D97-AF65-F5344CB8AC3E}">
        <p14:creationId xmlns:p14="http://schemas.microsoft.com/office/powerpoint/2010/main" val="3897995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7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112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1127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C158043D-D222-4507-A813-9C587195CA1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98"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iming>
    <p:tnLst>
      <p:par>
        <p:cT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chemeClr val="accent2"/>
        </a:buClr>
        <a:buFont typeface="Wingdings" pitchFamily="2"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データベースと情報検索</a:t>
            </a:r>
          </a:p>
        </p:txBody>
      </p:sp>
      <p:sp>
        <p:nvSpPr>
          <p:cNvPr id="3075" name="Rectangle 3"/>
          <p:cNvSpPr>
            <a:spLocks noGrp="1" noChangeArrowheads="1"/>
          </p:cNvSpPr>
          <p:nvPr>
            <p:ph type="subTitle" idx="1"/>
          </p:nvPr>
        </p:nvSpPr>
        <p:spPr>
          <a:xfrm>
            <a:off x="1447800" y="3429000"/>
            <a:ext cx="7010400" cy="2447925"/>
          </a:xfrm>
        </p:spPr>
        <p:txBody>
          <a:bodyPr/>
          <a:lstStyle/>
          <a:p>
            <a:pPr eaLnBrk="1" hangingPunct="1">
              <a:lnSpc>
                <a:spcPct val="90000"/>
              </a:lnSpc>
            </a:pPr>
            <a:r>
              <a:rPr lang="ja-JP" altLang="en-US" dirty="0" smtClean="0"/>
              <a:t>情報検索（７）　　　　　</a:t>
            </a:r>
          </a:p>
          <a:p>
            <a:pPr eaLnBrk="1" hangingPunct="1">
              <a:lnSpc>
                <a:spcPct val="90000"/>
              </a:lnSpc>
            </a:pPr>
            <a:r>
              <a:rPr lang="ja-JP" altLang="en-US" sz="3000" dirty="0" smtClean="0"/>
              <a:t>　　　　　　　</a:t>
            </a:r>
            <a:r>
              <a:rPr lang="ja-JP" altLang="en-US" sz="3200" dirty="0" smtClean="0"/>
              <a:t>消費者生成メディアの最近</a:t>
            </a:r>
          </a:p>
          <a:p>
            <a:pPr eaLnBrk="1" hangingPunct="1">
              <a:lnSpc>
                <a:spcPct val="90000"/>
              </a:lnSpc>
            </a:pPr>
            <a:endParaRPr lang="ja-JP" altLang="en-US" dirty="0" smtClean="0"/>
          </a:p>
          <a:p>
            <a:pPr eaLnBrk="1" hangingPunct="1"/>
            <a:r>
              <a:rPr lang="ja-JP" altLang="en-US" dirty="0" smtClean="0"/>
              <a:t>　教員　岩村　雅一</a:t>
            </a:r>
          </a:p>
          <a:p>
            <a:pPr eaLnBrk="1" hangingPunct="1"/>
            <a:r>
              <a:rPr lang="ja-JP" altLang="en-US" dirty="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ニコニコ動画</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動画共有サービス</a:t>
            </a:r>
            <a:endParaRPr kumimoji="1" lang="en-US" altLang="ja-JP" dirty="0" smtClean="0"/>
          </a:p>
          <a:p>
            <a:pPr lvl="1"/>
            <a:r>
              <a:rPr lang="en-US" altLang="ja-JP" dirty="0"/>
              <a:t>2006</a:t>
            </a:r>
            <a:r>
              <a:rPr lang="ja-JP" altLang="en-US" dirty="0" smtClean="0"/>
              <a:t>年</a:t>
            </a:r>
            <a:r>
              <a:rPr lang="en-US" altLang="ja-JP" dirty="0" smtClean="0"/>
              <a:t>12</a:t>
            </a:r>
            <a:r>
              <a:rPr lang="ja-JP" altLang="en-US" dirty="0" smtClean="0"/>
              <a:t>月サービス開始</a:t>
            </a:r>
            <a:endParaRPr kumimoji="1" lang="en-US" altLang="ja-JP" dirty="0" smtClean="0"/>
          </a:p>
          <a:p>
            <a:pPr lvl="1"/>
            <a:r>
              <a:rPr lang="ja-JP" altLang="en-US" dirty="0"/>
              <a:t>登録会</a:t>
            </a:r>
            <a:r>
              <a:rPr lang="ja-JP" altLang="en-US" dirty="0" smtClean="0"/>
              <a:t>員数：</a:t>
            </a:r>
            <a:r>
              <a:rPr lang="en-US" altLang="ja-JP" dirty="0" smtClean="0"/>
              <a:t>2,500</a:t>
            </a:r>
            <a:r>
              <a:rPr lang="ja-JP" altLang="en-US" dirty="0" smtClean="0"/>
              <a:t>万人（日本の人口の</a:t>
            </a:r>
            <a:r>
              <a:rPr lang="en-US" altLang="ja-JP" dirty="0" smtClean="0"/>
              <a:t>19%</a:t>
            </a:r>
            <a:r>
              <a:rPr lang="ja-JP" altLang="en-US" dirty="0" smtClean="0"/>
              <a:t>）</a:t>
            </a:r>
            <a:endParaRPr lang="en-US" altLang="ja-JP" dirty="0" smtClean="0"/>
          </a:p>
          <a:p>
            <a:r>
              <a:rPr lang="ja-JP" altLang="en-US" dirty="0"/>
              <a:t>類似サービス：</a:t>
            </a:r>
            <a:r>
              <a:rPr lang="en-US" altLang="ja-JP" dirty="0" smtClean="0"/>
              <a:t>YouTube</a:t>
            </a:r>
          </a:p>
          <a:p>
            <a:pPr lvl="1"/>
            <a:r>
              <a:rPr lang="en-US" altLang="ja-JP" dirty="0"/>
              <a:t>2005</a:t>
            </a:r>
            <a:r>
              <a:rPr lang="ja-JP" altLang="en-US" dirty="0"/>
              <a:t>年</a:t>
            </a:r>
            <a:r>
              <a:rPr lang="en-US" altLang="ja-JP" dirty="0"/>
              <a:t>12</a:t>
            </a:r>
            <a:r>
              <a:rPr lang="ja-JP" altLang="en-US" dirty="0"/>
              <a:t>月サービス開始</a:t>
            </a:r>
          </a:p>
          <a:p>
            <a:pPr lvl="1"/>
            <a:endParaRPr lang="en-US" altLang="ja-JP" dirty="0" smtClean="0"/>
          </a:p>
        </p:txBody>
      </p:sp>
      <p:pic>
        <p:nvPicPr>
          <p:cNvPr id="32770" name="Picture 2" descr="http://alg-d.com/other/syoku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4202789"/>
            <a:ext cx="3639429" cy="25690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5313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ニコニコ</a:t>
            </a:r>
            <a:r>
              <a:rPr lang="ja-JP" altLang="en-US" dirty="0" smtClean="0"/>
              <a:t>動画の特徴</a:t>
            </a:r>
            <a:endParaRPr kumimoji="1" lang="ja-JP" altLang="en-US" dirty="0"/>
          </a:p>
        </p:txBody>
      </p:sp>
      <p:sp>
        <p:nvSpPr>
          <p:cNvPr id="3" name="コンテンツ プレースホルダー 2"/>
          <p:cNvSpPr>
            <a:spLocks noGrp="1"/>
          </p:cNvSpPr>
          <p:nvPr>
            <p:ph idx="1"/>
          </p:nvPr>
        </p:nvSpPr>
        <p:spPr/>
        <p:txBody>
          <a:bodyPr/>
          <a:lstStyle/>
          <a:p>
            <a:r>
              <a:rPr lang="ja-JP" altLang="en-US" dirty="0"/>
              <a:t>リアルタイムにコメントが</a:t>
            </a:r>
            <a:r>
              <a:rPr lang="ja-JP" altLang="en-US" dirty="0" smtClean="0"/>
              <a:t>流れる</a:t>
            </a:r>
            <a:endParaRPr lang="en-US" altLang="ja-JP" dirty="0" smtClean="0"/>
          </a:p>
          <a:p>
            <a:pPr lvl="1"/>
            <a:r>
              <a:rPr lang="ja-JP" altLang="en-US" dirty="0" smtClean="0"/>
              <a:t>コメントを書いた時間が記録され、同じ時間に画面を横切る</a:t>
            </a:r>
            <a:endParaRPr lang="en-US" altLang="ja-JP" dirty="0" smtClean="0"/>
          </a:p>
          <a:p>
            <a:pPr lvl="1"/>
            <a:r>
              <a:rPr lang="ja-JP" altLang="en-US" dirty="0"/>
              <a:t>画面を</a:t>
            </a:r>
            <a:r>
              <a:rPr lang="ja-JP" altLang="en-US" dirty="0" smtClean="0"/>
              <a:t>埋め尽くすコメント</a:t>
            </a:r>
            <a:endParaRPr lang="en-US" altLang="ja-JP" dirty="0" smtClean="0"/>
          </a:p>
          <a:p>
            <a:pPr lvl="1"/>
            <a:r>
              <a:rPr lang="ja-JP" altLang="en-US" dirty="0" smtClean="0"/>
              <a:t>ユーザは動画ではなく、体験を共有している</a:t>
            </a:r>
            <a:endParaRPr lang="en-US" altLang="ja-JP" dirty="0" smtClean="0"/>
          </a:p>
          <a:p>
            <a:r>
              <a:rPr kumimoji="1" lang="ja-JP" altLang="en-US" dirty="0" smtClean="0"/>
              <a:t>ランキング</a:t>
            </a:r>
            <a:endParaRPr kumimoji="1" lang="en-US" altLang="ja-JP" dirty="0" smtClean="0"/>
          </a:p>
          <a:p>
            <a:pPr lvl="1"/>
            <a:r>
              <a:rPr lang="ja-JP" altLang="en-US" dirty="0" smtClean="0"/>
              <a:t>更新時間が</a:t>
            </a:r>
            <a:r>
              <a:rPr lang="en-US" altLang="ja-JP" dirty="0" smtClean="0"/>
              <a:t>1</a:t>
            </a:r>
            <a:r>
              <a:rPr lang="ja-JP" altLang="en-US" dirty="0" smtClean="0"/>
              <a:t>時間 </a:t>
            </a:r>
            <a:r>
              <a:rPr lang="en-US" altLang="ja-JP" dirty="0" smtClean="0">
                <a:sym typeface="Wingdings" pitchFamily="2" charset="2"/>
              </a:rPr>
              <a:t> </a:t>
            </a:r>
            <a:r>
              <a:rPr lang="ja-JP" altLang="en-US" dirty="0" smtClean="0">
                <a:sym typeface="Wingdings" pitchFamily="2" charset="2"/>
              </a:rPr>
              <a:t>トレンドがわかる</a:t>
            </a:r>
            <a:endParaRPr lang="en-US" altLang="ja-JP" dirty="0" smtClean="0"/>
          </a:p>
          <a:p>
            <a:pPr lvl="1"/>
            <a:r>
              <a:rPr lang="ja-JP" altLang="en-US" dirty="0" smtClean="0"/>
              <a:t>「祭り」：特定のテーマで一斉に作品が発表される現象</a:t>
            </a:r>
            <a:endParaRPr lang="en-US" altLang="ja-JP" dirty="0" smtClean="0"/>
          </a:p>
        </p:txBody>
      </p:sp>
    </p:spTree>
    <p:extLst>
      <p:ext uri="{BB962C8B-B14F-4D97-AF65-F5344CB8AC3E}">
        <p14:creationId xmlns:p14="http://schemas.microsoft.com/office/powerpoint/2010/main" val="2570280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ニコニコ</a:t>
            </a:r>
            <a:r>
              <a:rPr lang="ja-JP" altLang="en-US" dirty="0" smtClean="0"/>
              <a:t>動画の特徴</a:t>
            </a:r>
            <a:endParaRPr kumimoji="1" lang="ja-JP" altLang="en-US" dirty="0"/>
          </a:p>
        </p:txBody>
      </p:sp>
      <p:sp>
        <p:nvSpPr>
          <p:cNvPr id="3" name="コンテンツ プレースホルダー 2"/>
          <p:cNvSpPr>
            <a:spLocks noGrp="1"/>
          </p:cNvSpPr>
          <p:nvPr>
            <p:ph idx="1"/>
          </p:nvPr>
        </p:nvSpPr>
        <p:spPr/>
        <p:txBody>
          <a:bodyPr/>
          <a:lstStyle/>
          <a:p>
            <a:r>
              <a:rPr lang="ja-JP" altLang="en-US" dirty="0"/>
              <a:t>リアルタイムにコメントが</a:t>
            </a:r>
            <a:r>
              <a:rPr lang="ja-JP" altLang="en-US" dirty="0" smtClean="0"/>
              <a:t>流れる</a:t>
            </a:r>
            <a:endParaRPr lang="en-US" altLang="ja-JP" dirty="0" smtClean="0"/>
          </a:p>
          <a:p>
            <a:pPr lvl="1"/>
            <a:r>
              <a:rPr lang="ja-JP" altLang="en-US" dirty="0" smtClean="0"/>
              <a:t>コメントを書いた時間が記録され、同じ時間に画面を横切る</a:t>
            </a:r>
            <a:endParaRPr lang="en-US" altLang="ja-JP" dirty="0" smtClean="0"/>
          </a:p>
          <a:p>
            <a:pPr lvl="1"/>
            <a:r>
              <a:rPr lang="ja-JP" altLang="en-US" dirty="0"/>
              <a:t>画面を</a:t>
            </a:r>
            <a:r>
              <a:rPr lang="ja-JP" altLang="en-US" dirty="0" smtClean="0"/>
              <a:t>埋め尽くすコメント</a:t>
            </a:r>
            <a:endParaRPr lang="en-US" altLang="ja-JP" dirty="0" smtClean="0"/>
          </a:p>
          <a:p>
            <a:pPr lvl="1"/>
            <a:r>
              <a:rPr lang="ja-JP" altLang="en-US" smtClean="0"/>
              <a:t>ユーザは動画ではなく、体験を共有している</a:t>
            </a:r>
            <a:endParaRPr lang="en-US" altLang="ja-JP" dirty="0" smtClean="0"/>
          </a:p>
          <a:p>
            <a:r>
              <a:rPr kumimoji="1" lang="ja-JP" altLang="en-US" dirty="0" smtClean="0"/>
              <a:t>書き換え可能なタグ</a:t>
            </a:r>
            <a:endParaRPr kumimoji="1" lang="en-US" altLang="ja-JP" dirty="0" smtClean="0"/>
          </a:p>
          <a:p>
            <a:pPr lvl="1"/>
            <a:r>
              <a:rPr kumimoji="1" lang="ja-JP" altLang="en-US" dirty="0" smtClean="0"/>
              <a:t>動画に対して最大</a:t>
            </a:r>
            <a:r>
              <a:rPr kumimoji="1" lang="en-US" altLang="ja-JP" dirty="0" smtClean="0"/>
              <a:t>10</a:t>
            </a:r>
            <a:r>
              <a:rPr kumimoji="1" lang="ja-JP" altLang="en-US" dirty="0" smtClean="0"/>
              <a:t>個のタグを付けられる</a:t>
            </a:r>
            <a:endParaRPr kumimoji="1" lang="en-US" altLang="ja-JP" dirty="0" smtClean="0"/>
          </a:p>
          <a:p>
            <a:pPr lvl="1"/>
            <a:r>
              <a:rPr lang="ja-JP" altLang="en-US" dirty="0"/>
              <a:t>タグ</a:t>
            </a:r>
            <a:r>
              <a:rPr lang="ja-JP" altLang="en-US" dirty="0" smtClean="0"/>
              <a:t>はユーザが自由に書き換え可能</a:t>
            </a:r>
            <a:endParaRPr lang="en-US" altLang="ja-JP" dirty="0" smtClean="0"/>
          </a:p>
          <a:p>
            <a:pPr lvl="1"/>
            <a:r>
              <a:rPr kumimoji="1" lang="ja-JP" altLang="en-US" dirty="0"/>
              <a:t>動画</a:t>
            </a:r>
            <a:r>
              <a:rPr kumimoji="1" lang="ja-JP" altLang="en-US" dirty="0" smtClean="0"/>
              <a:t>投稿者は最大</a:t>
            </a:r>
            <a:r>
              <a:rPr kumimoji="1" lang="en-US" altLang="ja-JP" dirty="0" smtClean="0"/>
              <a:t>5</a:t>
            </a:r>
            <a:r>
              <a:rPr kumimoji="1" lang="ja-JP" altLang="en-US" dirty="0" smtClean="0"/>
              <a:t>個のタグを保護できる</a:t>
            </a:r>
            <a:endParaRPr kumimoji="1" lang="en-US" altLang="ja-JP" dirty="0"/>
          </a:p>
          <a:p>
            <a:endParaRPr kumimoji="1" lang="ja-JP" altLang="en-US" dirty="0"/>
          </a:p>
        </p:txBody>
      </p:sp>
    </p:spTree>
    <p:extLst>
      <p:ext uri="{BB962C8B-B14F-4D97-AF65-F5344CB8AC3E}">
        <p14:creationId xmlns:p14="http://schemas.microsoft.com/office/powerpoint/2010/main" val="193778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YouTube</a:t>
            </a:r>
            <a:r>
              <a:rPr kumimoji="1" lang="ja-JP" altLang="en-US" dirty="0" smtClean="0"/>
              <a:t>との比較</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YouTube</a:t>
            </a:r>
            <a:r>
              <a:rPr lang="ja-JP" altLang="en-US" dirty="0" smtClean="0"/>
              <a:t>に比べると、ニコニコ動画は</a:t>
            </a:r>
            <a:r>
              <a:rPr lang="en-US" altLang="ja-JP" dirty="0" smtClean="0"/>
              <a:t>N</a:t>
            </a:r>
            <a:r>
              <a:rPr lang="ja-JP" altLang="en-US" dirty="0" smtClean="0"/>
              <a:t>次創作が圧倒的に多い</a:t>
            </a:r>
            <a:endParaRPr lang="en-US" altLang="ja-JP" dirty="0" smtClean="0"/>
          </a:p>
          <a:p>
            <a:pPr lvl="1"/>
            <a:r>
              <a:rPr lang="en-US" altLang="ja-JP" dirty="0" smtClean="0"/>
              <a:t>YouTube</a:t>
            </a:r>
            <a:r>
              <a:rPr lang="ja-JP" altLang="en-US" dirty="0" smtClean="0"/>
              <a:t>：</a:t>
            </a:r>
            <a:r>
              <a:rPr lang="en-US" altLang="ja-JP" dirty="0" smtClean="0"/>
              <a:t> N</a:t>
            </a:r>
            <a:r>
              <a:rPr lang="ja-JP" altLang="en-US" dirty="0" smtClean="0"/>
              <a:t>次創作がほとんど見られない（ほとんどが二次創作止まり）</a:t>
            </a:r>
            <a:endParaRPr lang="en-US" altLang="ja-JP" dirty="0" smtClean="0"/>
          </a:p>
          <a:p>
            <a:pPr lvl="1"/>
            <a:r>
              <a:rPr kumimoji="1" lang="ja-JP" altLang="en-US" dirty="0"/>
              <a:t>ニコニコ</a:t>
            </a:r>
            <a:r>
              <a:rPr kumimoji="1" lang="ja-JP" altLang="en-US" dirty="0" smtClean="0"/>
              <a:t>動画： コラボレーション的に作品を創作することが多い</a:t>
            </a:r>
            <a:endParaRPr kumimoji="1" lang="en-US" altLang="ja-JP" dirty="0" smtClean="0"/>
          </a:p>
          <a:p>
            <a:pPr lvl="2"/>
            <a:r>
              <a:rPr lang="ja-JP" altLang="en-US" dirty="0"/>
              <a:t>オタク</a:t>
            </a:r>
            <a:r>
              <a:rPr lang="ja-JP" altLang="en-US" dirty="0" smtClean="0"/>
              <a:t>文化、同人創作文化が根付いた日本だから</a:t>
            </a:r>
            <a:endParaRPr kumimoji="1" lang="ja-JP" altLang="en-US" dirty="0"/>
          </a:p>
        </p:txBody>
      </p:sp>
    </p:spTree>
    <p:extLst>
      <p:ext uri="{BB962C8B-B14F-4D97-AF65-F5344CB8AC3E}">
        <p14:creationId xmlns:p14="http://schemas.microsoft.com/office/powerpoint/2010/main" val="1091262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著作権とライセンス</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著作権</a:t>
            </a:r>
            <a:endParaRPr lang="en-US" altLang="ja-JP" dirty="0"/>
          </a:p>
          <a:p>
            <a:pPr lvl="1"/>
            <a:r>
              <a:rPr lang="ja-JP" altLang="en-US" dirty="0" smtClean="0"/>
              <a:t>創作物の利用を支配することを目的とする権利</a:t>
            </a:r>
            <a:endParaRPr lang="ja-JP" altLang="en-US" dirty="0"/>
          </a:p>
          <a:p>
            <a:pPr lvl="1"/>
            <a:r>
              <a:rPr lang="ja-JP" altLang="en-US" dirty="0" smtClean="0"/>
              <a:t>著作権法で保護されている</a:t>
            </a:r>
            <a:endParaRPr lang="en-US" altLang="ja-JP" dirty="0"/>
          </a:p>
          <a:p>
            <a:r>
              <a:rPr kumimoji="1" lang="ja-JP" altLang="en-US" dirty="0" smtClean="0"/>
              <a:t>著作権法がないと</a:t>
            </a:r>
            <a:r>
              <a:rPr kumimoji="1" lang="en-US" altLang="ja-JP" dirty="0" smtClean="0"/>
              <a:t>…</a:t>
            </a:r>
            <a:r>
              <a:rPr lang="ja-JP" altLang="en-US" dirty="0" smtClean="0"/>
              <a:t>誰</a:t>
            </a:r>
            <a:r>
              <a:rPr lang="ja-JP" altLang="en-US" dirty="0"/>
              <a:t>の物も自由に</a:t>
            </a:r>
            <a:r>
              <a:rPr lang="ja-JP" altLang="en-US" dirty="0" smtClean="0"/>
              <a:t>使える</a:t>
            </a:r>
            <a:endParaRPr lang="en-US" altLang="ja-JP" dirty="0" smtClean="0"/>
          </a:p>
          <a:p>
            <a:r>
              <a:rPr lang="ja-JP" altLang="en-US" dirty="0" smtClean="0"/>
              <a:t>著作権法があると</a:t>
            </a:r>
            <a:r>
              <a:rPr lang="en-US" altLang="ja-JP" dirty="0" smtClean="0"/>
              <a:t>…</a:t>
            </a:r>
            <a:r>
              <a:rPr lang="ja-JP" altLang="en-US" dirty="0" smtClean="0"/>
              <a:t>基本的には他人の著作物を自由に使えない</a:t>
            </a:r>
            <a:endParaRPr lang="en-US" altLang="ja-JP" dirty="0" smtClean="0"/>
          </a:p>
          <a:p>
            <a:r>
              <a:rPr lang="ja-JP" altLang="en-US" dirty="0" smtClean="0"/>
              <a:t>ライセンス</a:t>
            </a:r>
            <a:endParaRPr lang="en-US" altLang="ja-JP" dirty="0"/>
          </a:p>
          <a:p>
            <a:pPr lvl="1"/>
            <a:r>
              <a:rPr lang="ja-JP" altLang="en-US" dirty="0" smtClean="0"/>
              <a:t>著作者が他人に利用を許諾する</a:t>
            </a:r>
          </a:p>
          <a:p>
            <a:pPr lvl="1"/>
            <a:r>
              <a:rPr lang="ja-JP" altLang="en-US" dirty="0" smtClean="0"/>
              <a:t>金銭などの対価を払うときも</a:t>
            </a:r>
            <a:endParaRPr lang="en-US" altLang="ja-JP" dirty="0" smtClean="0"/>
          </a:p>
        </p:txBody>
      </p:sp>
    </p:spTree>
    <p:extLst>
      <p:ext uri="{BB962C8B-B14F-4D97-AF65-F5344CB8AC3E}">
        <p14:creationId xmlns:p14="http://schemas.microsoft.com/office/powerpoint/2010/main" val="41921375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クリエイティブコモンズ</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音楽、映画、写真などの著作物のためのライセンス体系</a:t>
            </a:r>
            <a:endParaRPr lang="en-US" altLang="ja-JP" dirty="0" smtClean="0"/>
          </a:p>
          <a:p>
            <a:r>
              <a:rPr lang="ja-JP" altLang="en-US" dirty="0"/>
              <a:t>自由に</a:t>
            </a:r>
            <a:r>
              <a:rPr lang="ja-JP" altLang="en-US" dirty="0" smtClean="0"/>
              <a:t>使って</a:t>
            </a:r>
            <a:r>
              <a:rPr lang="ja-JP" altLang="en-US" dirty="0"/>
              <a:t>いい</a:t>
            </a:r>
            <a:endParaRPr lang="en-US" altLang="ja-JP" dirty="0" smtClean="0"/>
          </a:p>
          <a:p>
            <a:pPr lvl="1"/>
            <a:r>
              <a:rPr kumimoji="1" lang="ja-JP" altLang="en-US" dirty="0" smtClean="0"/>
              <a:t>ただし、一部の権利が制限される</a:t>
            </a:r>
            <a:endParaRPr kumimoji="1" lang="en-US" altLang="ja-JP" dirty="0" smtClean="0"/>
          </a:p>
          <a:p>
            <a:pPr lvl="1"/>
            <a:r>
              <a:rPr kumimoji="1" lang="ja-JP" altLang="en-US" dirty="0" smtClean="0"/>
              <a:t>氏名表示</a:t>
            </a:r>
            <a:r>
              <a:rPr kumimoji="1" lang="en-US" altLang="ja-JP" dirty="0" smtClean="0"/>
              <a:t>(BY)</a:t>
            </a:r>
            <a:r>
              <a:rPr kumimoji="1" lang="ja-JP" altLang="en-US" dirty="0" err="1" smtClean="0"/>
              <a:t>、</a:t>
            </a:r>
            <a:r>
              <a:rPr lang="ja-JP" altLang="en-US" dirty="0" smtClean="0"/>
              <a:t>改変禁止</a:t>
            </a:r>
            <a:r>
              <a:rPr lang="en-US" altLang="ja-JP" dirty="0" smtClean="0"/>
              <a:t>(ND)</a:t>
            </a:r>
            <a:r>
              <a:rPr lang="ja-JP" altLang="en-US" dirty="0" err="1" smtClean="0"/>
              <a:t>、</a:t>
            </a:r>
            <a:r>
              <a:rPr kumimoji="1" lang="ja-JP" altLang="en-US" dirty="0" smtClean="0"/>
              <a:t>継承</a:t>
            </a:r>
            <a:r>
              <a:rPr kumimoji="1" lang="en-US" altLang="ja-JP" dirty="0" smtClean="0"/>
              <a:t>(SA)</a:t>
            </a:r>
            <a:r>
              <a:rPr kumimoji="1" lang="ja-JP" altLang="en-US" dirty="0" err="1" smtClean="0"/>
              <a:t>、</a:t>
            </a:r>
            <a:r>
              <a:rPr lang="ja-JP" altLang="en-US" dirty="0" smtClean="0"/>
              <a:t>非営利</a:t>
            </a:r>
            <a:r>
              <a:rPr lang="en-US" altLang="ja-JP" dirty="0" smtClean="0"/>
              <a:t>(ND)</a:t>
            </a:r>
            <a:r>
              <a:rPr lang="ja-JP" altLang="en-US" dirty="0" smtClean="0"/>
              <a:t>の組み合わせ</a:t>
            </a:r>
            <a:endParaRPr lang="en-US" altLang="ja-JP" dirty="0" smtClean="0"/>
          </a:p>
          <a:p>
            <a:pPr lvl="1"/>
            <a:endParaRPr lang="en-US" altLang="ja-JP" dirty="0"/>
          </a:p>
          <a:p>
            <a:pPr lvl="1"/>
            <a:endParaRPr lang="en-US" altLang="ja-JP" dirty="0" smtClean="0"/>
          </a:p>
          <a:p>
            <a:pPr marL="471487" lvl="1" indent="0">
              <a:buNone/>
            </a:pPr>
            <a:endParaRPr kumimoji="1" lang="ja-JP" altLang="en-US" dirty="0"/>
          </a:p>
        </p:txBody>
      </p:sp>
    </p:spTree>
    <p:extLst>
      <p:ext uri="{BB962C8B-B14F-4D97-AF65-F5344CB8AC3E}">
        <p14:creationId xmlns:p14="http://schemas.microsoft.com/office/powerpoint/2010/main" val="3759671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トラブル</a:t>
            </a:r>
            <a:endParaRPr kumimoji="1" lang="ja-JP" altLang="en-US" dirty="0"/>
          </a:p>
        </p:txBody>
      </p:sp>
      <p:sp>
        <p:nvSpPr>
          <p:cNvPr id="3" name="コンテンツ プレースホルダー 2"/>
          <p:cNvSpPr>
            <a:spLocks noGrp="1"/>
          </p:cNvSpPr>
          <p:nvPr>
            <p:ph idx="1"/>
          </p:nvPr>
        </p:nvSpPr>
        <p:spPr/>
        <p:txBody>
          <a:bodyPr/>
          <a:lstStyle/>
          <a:p>
            <a:r>
              <a:rPr lang="ja-JP" altLang="en-US" dirty="0"/>
              <a:t>人が</a:t>
            </a:r>
            <a:r>
              <a:rPr lang="ja-JP" altLang="en-US" dirty="0" smtClean="0"/>
              <a:t>集まれば</a:t>
            </a:r>
            <a:r>
              <a:rPr lang="ja-JP" altLang="en-US" dirty="0"/>
              <a:t>トラブルが</a:t>
            </a:r>
            <a:r>
              <a:rPr lang="ja-JP" altLang="en-US" dirty="0" smtClean="0"/>
              <a:t>起こる</a:t>
            </a:r>
            <a:endParaRPr lang="en-US" altLang="ja-JP" dirty="0" smtClean="0"/>
          </a:p>
          <a:p>
            <a:pPr lvl="1"/>
            <a:r>
              <a:rPr kumimoji="1" lang="ja-JP" altLang="en-US" dirty="0" smtClean="0"/>
              <a:t>例：他人が創作した「初音ミク」のイラストを作者に断りを入れずに三次創作して、ネットで公開</a:t>
            </a:r>
            <a:r>
              <a:rPr lang="ja-JP" altLang="en-US" dirty="0" smtClean="0"/>
              <a:t>して言い合いになる</a:t>
            </a:r>
            <a:endParaRPr lang="en-US" altLang="ja-JP" dirty="0"/>
          </a:p>
          <a:p>
            <a:pPr lvl="1"/>
            <a:r>
              <a:rPr kumimoji="1" lang="ja-JP" altLang="en-US" dirty="0" smtClean="0"/>
              <a:t>原因：コミュニケーション不足</a:t>
            </a:r>
            <a:endParaRPr kumimoji="1" lang="en-US" altLang="ja-JP" dirty="0" smtClean="0"/>
          </a:p>
          <a:p>
            <a:pPr lvl="1"/>
            <a:r>
              <a:rPr kumimoji="1" lang="ja-JP" altLang="en-US" dirty="0" smtClean="0"/>
              <a:t>解決方法：作品を使わせてもらった感謝を作者に伝える</a:t>
            </a:r>
            <a:endParaRPr kumimoji="1" lang="ja-JP" altLang="en-US" dirty="0"/>
          </a:p>
        </p:txBody>
      </p:sp>
    </p:spTree>
    <p:extLst>
      <p:ext uri="{BB962C8B-B14F-4D97-AF65-F5344CB8AC3E}">
        <p14:creationId xmlns:p14="http://schemas.microsoft.com/office/powerpoint/2010/main" val="541251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ピアプロ</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ja-JP" altLang="en-US" dirty="0" smtClean="0"/>
              <a:t>作品の投稿サイト</a:t>
            </a:r>
            <a:endParaRPr kumimoji="1" lang="en-US" altLang="ja-JP" dirty="0" smtClean="0"/>
          </a:p>
          <a:p>
            <a:pPr lvl="1"/>
            <a:r>
              <a:rPr lang="ja-JP" altLang="en-US" dirty="0" smtClean="0"/>
              <a:t>音楽、イラスト、テキスト、</a:t>
            </a:r>
            <a:r>
              <a:rPr lang="en-US" altLang="ja-JP" dirty="0" smtClean="0"/>
              <a:t>3D</a:t>
            </a:r>
            <a:r>
              <a:rPr lang="ja-JP" altLang="en-US" dirty="0" smtClean="0"/>
              <a:t>モデルが対象</a:t>
            </a:r>
            <a:endParaRPr lang="en-US" altLang="ja-JP" dirty="0" smtClean="0"/>
          </a:p>
          <a:p>
            <a:pPr lvl="1"/>
            <a:r>
              <a:rPr lang="ja-JP" altLang="en-US" dirty="0" smtClean="0"/>
              <a:t>ユーザ登録</a:t>
            </a:r>
            <a:r>
              <a:rPr lang="ja-JP" altLang="en-US" dirty="0"/>
              <a:t>が必要</a:t>
            </a:r>
            <a:endParaRPr lang="en-US" altLang="ja-JP" dirty="0" smtClean="0"/>
          </a:p>
          <a:p>
            <a:r>
              <a:rPr kumimoji="1" lang="ja-JP" altLang="en-US" dirty="0" smtClean="0"/>
              <a:t>利用規約</a:t>
            </a:r>
            <a:endParaRPr kumimoji="1" lang="en-US" altLang="ja-JP" dirty="0" smtClean="0"/>
          </a:p>
          <a:p>
            <a:pPr lvl="1"/>
            <a:r>
              <a:rPr lang="ja-JP" altLang="en-US" dirty="0"/>
              <a:t>投稿する</a:t>
            </a:r>
            <a:r>
              <a:rPr lang="ja-JP" altLang="en-US" dirty="0" smtClean="0"/>
              <a:t>作品を他のユーザが利用することに同意する</a:t>
            </a:r>
            <a:endParaRPr lang="en-US" altLang="ja-JP" dirty="0" smtClean="0"/>
          </a:p>
          <a:p>
            <a:pPr lvl="1"/>
            <a:r>
              <a:rPr kumimoji="1" lang="ja-JP" altLang="en-US" dirty="0"/>
              <a:t>作品を利用した</a:t>
            </a:r>
            <a:r>
              <a:rPr kumimoji="1" lang="ja-JP" altLang="en-US" dirty="0" smtClean="0"/>
              <a:t>場合、作者に「使いました」と報告する</a:t>
            </a:r>
            <a:endParaRPr kumimoji="1" lang="en-US" altLang="ja-JP" dirty="0" smtClean="0"/>
          </a:p>
          <a:p>
            <a:r>
              <a:rPr lang="ja-JP" altLang="en-US" dirty="0"/>
              <a:t>作品を投稿する</a:t>
            </a:r>
            <a:r>
              <a:rPr lang="ja-JP" altLang="en-US" dirty="0" smtClean="0"/>
              <a:t>場合</a:t>
            </a:r>
            <a:r>
              <a:rPr lang="ja-JP" altLang="en-US" dirty="0"/>
              <a:t>は</a:t>
            </a:r>
            <a:r>
              <a:rPr lang="ja-JP" altLang="en-US" dirty="0" smtClean="0"/>
              <a:t>、</a:t>
            </a:r>
            <a:r>
              <a:rPr lang="en-US" altLang="ja-JP" dirty="0" smtClean="0"/>
              <a:t>	</a:t>
            </a:r>
            <a:r>
              <a:rPr lang="ja-JP" altLang="en-US" dirty="0" smtClean="0"/>
              <a:t>ライセンス条件を指定する</a:t>
            </a:r>
            <a:endParaRPr kumimoji="1" lang="en-US" altLang="ja-JP" dirty="0" smtClean="0"/>
          </a:p>
        </p:txBody>
      </p:sp>
    </p:spTree>
    <p:extLst>
      <p:ext uri="{BB962C8B-B14F-4D97-AF65-F5344CB8AC3E}">
        <p14:creationId xmlns:p14="http://schemas.microsoft.com/office/powerpoint/2010/main" val="2620971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ライセンス条件</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616765025"/>
              </p:ext>
            </p:extLst>
          </p:nvPr>
        </p:nvGraphicFramePr>
        <p:xfrm>
          <a:off x="566738" y="1752600"/>
          <a:ext cx="8001000" cy="2651760"/>
        </p:xfrm>
        <a:graphic>
          <a:graphicData uri="http://schemas.openxmlformats.org/drawingml/2006/table">
            <a:tbl>
              <a:tblPr firstRow="1" bandRow="1">
                <a:tableStyleId>{5C22544A-7EE6-4342-B048-85BDC9FD1C3A}</a:tableStyleId>
              </a:tblPr>
              <a:tblGrid>
                <a:gridCol w="2000250"/>
                <a:gridCol w="2000250"/>
                <a:gridCol w="2000250"/>
                <a:gridCol w="2000250"/>
              </a:tblGrid>
              <a:tr h="370840">
                <a:tc>
                  <a:txBody>
                    <a:bodyPr/>
                    <a:lstStyle/>
                    <a:p>
                      <a:pPr algn="ctr"/>
                      <a:r>
                        <a:rPr kumimoji="1" lang="ja-JP" altLang="en-US" sz="2400" dirty="0" smtClean="0"/>
                        <a:t>非営利</a:t>
                      </a:r>
                      <a:r>
                        <a:rPr kumimoji="1" lang="en-US" altLang="ja-JP" sz="2400" dirty="0" smtClean="0"/>
                        <a:t>(NC)</a:t>
                      </a:r>
                      <a:endParaRPr kumimoji="1" lang="ja-JP" altLang="en-US" sz="2400" dirty="0"/>
                    </a:p>
                  </a:txBody>
                  <a:tcPr/>
                </a:tc>
                <a:tc>
                  <a:txBody>
                    <a:bodyPr/>
                    <a:lstStyle/>
                    <a:p>
                      <a:pPr algn="ctr"/>
                      <a:r>
                        <a:rPr kumimoji="1" lang="ja-JP" altLang="en-US" sz="2400" dirty="0" smtClean="0"/>
                        <a:t>氏名表示</a:t>
                      </a:r>
                      <a:r>
                        <a:rPr kumimoji="1" lang="en-US" altLang="ja-JP" sz="2400" dirty="0" smtClean="0"/>
                        <a:t>(BY)</a:t>
                      </a:r>
                      <a:endParaRPr kumimoji="1" lang="ja-JP" altLang="en-US" sz="2400" dirty="0"/>
                    </a:p>
                  </a:txBody>
                  <a:tcPr/>
                </a:tc>
                <a:tc>
                  <a:txBody>
                    <a:bodyPr/>
                    <a:lstStyle/>
                    <a:p>
                      <a:pPr algn="ctr"/>
                      <a:r>
                        <a:rPr kumimoji="1" lang="ja-JP" altLang="en-US" sz="2400" dirty="0" smtClean="0"/>
                        <a:t>改変禁止</a:t>
                      </a:r>
                      <a:r>
                        <a:rPr kumimoji="1" lang="en-US" altLang="ja-JP" sz="2400" dirty="0" smtClean="0"/>
                        <a:t>(ND)</a:t>
                      </a:r>
                      <a:endParaRPr kumimoji="1" lang="ja-JP" altLang="en-US" sz="2400" dirty="0"/>
                    </a:p>
                  </a:txBody>
                  <a:tcPr/>
                </a:tc>
                <a:tc>
                  <a:txBody>
                    <a:bodyPr/>
                    <a:lstStyle/>
                    <a:p>
                      <a:pPr algn="ctr"/>
                      <a:endParaRPr kumimoji="1" lang="ja-JP" altLang="en-US" sz="2400" dirty="0"/>
                    </a:p>
                  </a:txBody>
                  <a:tcPr/>
                </a:tc>
              </a:tr>
              <a:tr h="370840">
                <a:tc>
                  <a:txBody>
                    <a:bodyPr/>
                    <a:lstStyle/>
                    <a:p>
                      <a:pPr algn="ctr"/>
                      <a:r>
                        <a:rPr kumimoji="1" lang="ja-JP" altLang="en-US" sz="2400" dirty="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en-US" altLang="ja-JP" sz="2400" smtClean="0"/>
                        <a:t>×</a:t>
                      </a:r>
                      <a:endParaRPr kumimoji="1" lang="ja-JP" altLang="en-US" sz="2400" dirty="0"/>
                    </a:p>
                  </a:txBody>
                  <a:tcPr/>
                </a:tc>
                <a:tc>
                  <a:txBody>
                    <a:bodyPr/>
                    <a:lstStyle/>
                    <a:p>
                      <a:pPr algn="ctr"/>
                      <a:r>
                        <a:rPr kumimoji="1" lang="en-US" altLang="ja-JP" sz="2400" dirty="0" smtClean="0"/>
                        <a:t>53.4%</a:t>
                      </a:r>
                      <a:endParaRPr kumimoji="1" lang="ja-JP" altLang="en-US" sz="2400" dirty="0"/>
                    </a:p>
                  </a:txBody>
                  <a:tcPr/>
                </a:tc>
              </a:tr>
              <a:tr h="370840">
                <a:tc>
                  <a:txBody>
                    <a:bodyPr/>
                    <a:lstStyle/>
                    <a:p>
                      <a:pPr algn="ctr"/>
                      <a:r>
                        <a:rPr kumimoji="1" lang="ja-JP" altLang="en-US" sz="240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en-US" altLang="ja-JP" sz="2400" dirty="0" smtClean="0">
                          <a:solidFill>
                            <a:srgbClr val="FF0000"/>
                          </a:solidFill>
                        </a:rPr>
                        <a:t>24.3%</a:t>
                      </a:r>
                      <a:endParaRPr kumimoji="1" lang="ja-JP" altLang="en-US" sz="2400" dirty="0">
                        <a:solidFill>
                          <a:srgbClr val="FF0000"/>
                        </a:solidFill>
                      </a:endParaRPr>
                    </a:p>
                  </a:txBody>
                  <a:tcPr/>
                </a:tc>
              </a:tr>
              <a:tr h="370840">
                <a:tc>
                  <a:txBody>
                    <a:bodyPr/>
                    <a:lstStyle/>
                    <a:p>
                      <a:pPr algn="ctr"/>
                      <a:r>
                        <a:rPr kumimoji="1" lang="ja-JP" altLang="en-US" sz="240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ja-JP" altLang="en-US" sz="2400" smtClean="0"/>
                        <a:t>○</a:t>
                      </a:r>
                      <a:endParaRPr kumimoji="1" lang="ja-JP" altLang="en-US" sz="2400" dirty="0"/>
                    </a:p>
                  </a:txBody>
                  <a:tcPr/>
                </a:tc>
                <a:tc>
                  <a:txBody>
                    <a:bodyPr/>
                    <a:lstStyle/>
                    <a:p>
                      <a:pPr algn="ctr"/>
                      <a:r>
                        <a:rPr kumimoji="1" lang="en-US" altLang="ja-JP" sz="2400" dirty="0" smtClean="0"/>
                        <a:t>11.4%</a:t>
                      </a:r>
                      <a:endParaRPr kumimoji="1" lang="ja-JP" altLang="en-US" sz="2400" dirty="0"/>
                    </a:p>
                  </a:txBody>
                  <a:tcPr/>
                </a:tc>
              </a:tr>
              <a:tr h="370840">
                <a:tc>
                  <a:txBody>
                    <a:bodyPr/>
                    <a:lstStyle/>
                    <a:p>
                      <a:pPr algn="ctr"/>
                      <a:r>
                        <a:rPr kumimoji="1" lang="ja-JP" altLang="en-US"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en-US" altLang="ja-JP" sz="2400" dirty="0" smtClean="0">
                          <a:solidFill>
                            <a:srgbClr val="FF0000"/>
                          </a:solidFill>
                        </a:rPr>
                        <a:t>10.9%</a:t>
                      </a:r>
                      <a:endParaRPr kumimoji="1" lang="ja-JP" altLang="en-US" sz="2400" dirty="0">
                        <a:solidFill>
                          <a:srgbClr val="FF0000"/>
                        </a:solidFill>
                      </a:endParaRPr>
                    </a:p>
                  </a:txBody>
                  <a:tcPr/>
                </a:tc>
              </a:tr>
            </a:tbl>
          </a:graphicData>
        </a:graphic>
      </p:graphicFrame>
      <p:sp>
        <p:nvSpPr>
          <p:cNvPr id="6" name="正方形/長方形 5"/>
          <p:cNvSpPr/>
          <p:nvPr/>
        </p:nvSpPr>
        <p:spPr>
          <a:xfrm>
            <a:off x="1115616" y="4869160"/>
            <a:ext cx="6768752" cy="1152128"/>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800" dirty="0"/>
              <a:t>クリエイティブコモンズでは必須だった氏名表示を希望する作品はわずか</a:t>
            </a:r>
            <a:r>
              <a:rPr lang="en-US" altLang="ja-JP" sz="2800" dirty="0"/>
              <a:t>35.2%</a:t>
            </a:r>
          </a:p>
        </p:txBody>
      </p:sp>
    </p:spTree>
    <p:extLst>
      <p:ext uri="{BB962C8B-B14F-4D97-AF65-F5344CB8AC3E}">
        <p14:creationId xmlns:p14="http://schemas.microsoft.com/office/powerpoint/2010/main" val="1440045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ピアプロ・キャラクター・ライセンス（</a:t>
            </a:r>
            <a:r>
              <a:rPr kumimoji="1" lang="en-US" altLang="ja-JP" dirty="0" smtClean="0"/>
              <a:t>PCL</a:t>
            </a:r>
            <a:r>
              <a:rPr kumimoji="1" lang="ja-JP" altLang="en-US" dirty="0" smtClean="0"/>
              <a:t>）</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ライセンスの発行</a:t>
            </a:r>
            <a:endParaRPr kumimoji="1" lang="en-US" altLang="ja-JP" dirty="0" smtClean="0"/>
          </a:p>
          <a:p>
            <a:pPr lvl="1"/>
            <a:r>
              <a:rPr lang="ja-JP" altLang="en-US" dirty="0"/>
              <a:t>非商用</a:t>
            </a:r>
            <a:r>
              <a:rPr lang="ja-JP" altLang="en-US" dirty="0" smtClean="0"/>
              <a:t>で</a:t>
            </a:r>
            <a:r>
              <a:rPr lang="ja-JP" altLang="en-US" dirty="0"/>
              <a:t>対価を伴わない</a:t>
            </a:r>
            <a:r>
              <a:rPr lang="ja-JP" altLang="en-US" dirty="0" smtClean="0"/>
              <a:t>こと</a:t>
            </a:r>
            <a:endParaRPr lang="en-US" altLang="ja-JP" dirty="0" smtClean="0"/>
          </a:p>
          <a:p>
            <a:pPr lvl="1"/>
            <a:r>
              <a:rPr kumimoji="1" lang="ja-JP" altLang="en-US" dirty="0"/>
              <a:t>公序良俗に反しない</a:t>
            </a:r>
            <a:r>
              <a:rPr kumimoji="1" lang="ja-JP" altLang="en-US" dirty="0" smtClean="0"/>
              <a:t>こと</a:t>
            </a:r>
            <a:endParaRPr kumimoji="1" lang="en-US" altLang="ja-JP" dirty="0" smtClean="0"/>
          </a:p>
          <a:p>
            <a:pPr lvl="1"/>
            <a:r>
              <a:rPr lang="ja-JP" altLang="en-US" dirty="0"/>
              <a:t>第三者の権利を侵害しないこと</a:t>
            </a:r>
            <a:endParaRPr kumimoji="1" lang="ja-JP" altLang="en-US" dirty="0"/>
          </a:p>
        </p:txBody>
      </p:sp>
      <p:graphicFrame>
        <p:nvGraphicFramePr>
          <p:cNvPr id="4" name="コンテンツ プレースホルダー 3"/>
          <p:cNvGraphicFramePr>
            <a:graphicFrameLocks/>
          </p:cNvGraphicFramePr>
          <p:nvPr>
            <p:extLst>
              <p:ext uri="{D42A27DB-BD31-4B8C-83A1-F6EECF244321}">
                <p14:modId xmlns:p14="http://schemas.microsoft.com/office/powerpoint/2010/main" val="585715424"/>
              </p:ext>
            </p:extLst>
          </p:nvPr>
        </p:nvGraphicFramePr>
        <p:xfrm>
          <a:off x="1331640" y="3861048"/>
          <a:ext cx="6048672" cy="2651760"/>
        </p:xfrm>
        <a:graphic>
          <a:graphicData uri="http://schemas.openxmlformats.org/drawingml/2006/table">
            <a:tbl>
              <a:tblPr firstRow="1" bandRow="1">
                <a:tableStyleId>{5C22544A-7EE6-4342-B048-85BDC9FD1C3A}</a:tableStyleId>
              </a:tblPr>
              <a:tblGrid>
                <a:gridCol w="1512168"/>
                <a:gridCol w="1512168"/>
                <a:gridCol w="1512168"/>
                <a:gridCol w="1512168"/>
              </a:tblGrid>
              <a:tr h="711223">
                <a:tc>
                  <a:txBody>
                    <a:bodyPr/>
                    <a:lstStyle/>
                    <a:p>
                      <a:pPr algn="ctr"/>
                      <a:r>
                        <a:rPr kumimoji="1" lang="ja-JP" altLang="en-US" sz="2400" dirty="0" smtClean="0"/>
                        <a:t>非営利</a:t>
                      </a:r>
                      <a:r>
                        <a:rPr kumimoji="1" lang="en-US" altLang="ja-JP" sz="2400" dirty="0" smtClean="0"/>
                        <a:t>(NC)</a:t>
                      </a:r>
                      <a:endParaRPr kumimoji="1" lang="ja-JP" altLang="en-US" sz="2400" dirty="0"/>
                    </a:p>
                  </a:txBody>
                  <a:tcPr/>
                </a:tc>
                <a:tc>
                  <a:txBody>
                    <a:bodyPr/>
                    <a:lstStyle/>
                    <a:p>
                      <a:pPr algn="ctr"/>
                      <a:r>
                        <a:rPr kumimoji="1" lang="ja-JP" altLang="en-US" sz="2400" dirty="0" smtClean="0"/>
                        <a:t>氏名表示</a:t>
                      </a:r>
                      <a:r>
                        <a:rPr kumimoji="1" lang="en-US" altLang="ja-JP" sz="2400" dirty="0" smtClean="0"/>
                        <a:t>(BY)</a:t>
                      </a:r>
                      <a:endParaRPr kumimoji="1" lang="ja-JP" altLang="en-US" sz="2400" dirty="0"/>
                    </a:p>
                  </a:txBody>
                  <a:tcPr/>
                </a:tc>
                <a:tc>
                  <a:txBody>
                    <a:bodyPr/>
                    <a:lstStyle/>
                    <a:p>
                      <a:pPr algn="ctr"/>
                      <a:r>
                        <a:rPr kumimoji="1" lang="ja-JP" altLang="en-US" sz="2400" dirty="0" smtClean="0"/>
                        <a:t>改変禁止</a:t>
                      </a:r>
                      <a:r>
                        <a:rPr kumimoji="1" lang="en-US" altLang="ja-JP" sz="2400" dirty="0" smtClean="0"/>
                        <a:t>(ND)</a:t>
                      </a:r>
                      <a:endParaRPr kumimoji="1" lang="ja-JP" altLang="en-US" sz="2400" dirty="0"/>
                    </a:p>
                  </a:txBody>
                  <a:tcPr/>
                </a:tc>
                <a:tc>
                  <a:txBody>
                    <a:bodyPr/>
                    <a:lstStyle/>
                    <a:p>
                      <a:pPr algn="ctr"/>
                      <a:endParaRPr kumimoji="1" lang="ja-JP" altLang="en-US" sz="2400" dirty="0"/>
                    </a:p>
                  </a:txBody>
                  <a:tcPr/>
                </a:tc>
              </a:tr>
              <a:tr h="395124">
                <a:tc>
                  <a:txBody>
                    <a:bodyPr/>
                    <a:lstStyle/>
                    <a:p>
                      <a:pPr algn="ctr"/>
                      <a:r>
                        <a:rPr kumimoji="1" lang="ja-JP" altLang="en-US" sz="2400" dirty="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en-US" altLang="ja-JP" sz="2400" smtClean="0"/>
                        <a:t>×</a:t>
                      </a:r>
                      <a:endParaRPr kumimoji="1" lang="ja-JP" altLang="en-US" sz="2400" dirty="0"/>
                    </a:p>
                  </a:txBody>
                  <a:tcPr/>
                </a:tc>
                <a:tc>
                  <a:txBody>
                    <a:bodyPr/>
                    <a:lstStyle/>
                    <a:p>
                      <a:pPr algn="ctr"/>
                      <a:r>
                        <a:rPr kumimoji="1" lang="en-US" altLang="ja-JP" sz="2400" dirty="0" smtClean="0"/>
                        <a:t>53.4%</a:t>
                      </a:r>
                      <a:endParaRPr kumimoji="1" lang="ja-JP" altLang="en-US" sz="2400" dirty="0"/>
                    </a:p>
                  </a:txBody>
                  <a:tcPr/>
                </a:tc>
              </a:tr>
              <a:tr h="395124">
                <a:tc>
                  <a:txBody>
                    <a:bodyPr/>
                    <a:lstStyle/>
                    <a:p>
                      <a:pPr algn="ctr"/>
                      <a:r>
                        <a:rPr kumimoji="1" lang="ja-JP" altLang="en-US" sz="240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en-US" altLang="ja-JP" sz="2400" dirty="0" smtClean="0"/>
                        <a:t>24.3%</a:t>
                      </a:r>
                      <a:endParaRPr kumimoji="1" lang="ja-JP" altLang="en-US" sz="2400" dirty="0"/>
                    </a:p>
                  </a:txBody>
                  <a:tcPr/>
                </a:tc>
              </a:tr>
              <a:tr h="395124">
                <a:tc>
                  <a:txBody>
                    <a:bodyPr/>
                    <a:lstStyle/>
                    <a:p>
                      <a:pPr algn="ctr"/>
                      <a:r>
                        <a:rPr kumimoji="1" lang="ja-JP" altLang="en-US" sz="240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ja-JP" altLang="en-US" sz="2400" smtClean="0"/>
                        <a:t>○</a:t>
                      </a:r>
                      <a:endParaRPr kumimoji="1" lang="ja-JP" altLang="en-US" sz="2400" dirty="0"/>
                    </a:p>
                  </a:txBody>
                  <a:tcPr/>
                </a:tc>
                <a:tc>
                  <a:txBody>
                    <a:bodyPr/>
                    <a:lstStyle/>
                    <a:p>
                      <a:pPr algn="ctr"/>
                      <a:r>
                        <a:rPr kumimoji="1" lang="en-US" altLang="ja-JP" sz="2400" dirty="0" smtClean="0"/>
                        <a:t>11.4%</a:t>
                      </a:r>
                      <a:endParaRPr kumimoji="1" lang="ja-JP" altLang="en-US" sz="2400" dirty="0"/>
                    </a:p>
                  </a:txBody>
                  <a:tcPr/>
                </a:tc>
              </a:tr>
              <a:tr h="395124">
                <a:tc>
                  <a:txBody>
                    <a:bodyPr/>
                    <a:lstStyle/>
                    <a:p>
                      <a:pPr algn="ctr"/>
                      <a:r>
                        <a:rPr kumimoji="1" lang="ja-JP" altLang="en-US"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ja-JP" altLang="en-US" sz="2400" dirty="0" smtClean="0"/>
                        <a:t>○</a:t>
                      </a:r>
                      <a:endParaRPr kumimoji="1" lang="ja-JP" altLang="en-US" sz="2400" dirty="0"/>
                    </a:p>
                  </a:txBody>
                  <a:tcPr/>
                </a:tc>
                <a:tc>
                  <a:txBody>
                    <a:bodyPr/>
                    <a:lstStyle/>
                    <a:p>
                      <a:pPr algn="ctr"/>
                      <a:r>
                        <a:rPr kumimoji="1" lang="en-US" altLang="ja-JP" sz="2400" dirty="0" smtClean="0"/>
                        <a:t>10.9%</a:t>
                      </a:r>
                      <a:endParaRPr kumimoji="1" lang="ja-JP" altLang="en-US" sz="2400" dirty="0"/>
                    </a:p>
                  </a:txBody>
                  <a:tcPr/>
                </a:tc>
              </a:tr>
            </a:tbl>
          </a:graphicData>
        </a:graphic>
      </p:graphicFrame>
    </p:spTree>
    <p:extLst>
      <p:ext uri="{BB962C8B-B14F-4D97-AF65-F5344CB8AC3E}">
        <p14:creationId xmlns:p14="http://schemas.microsoft.com/office/powerpoint/2010/main" val="1775033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mtClean="0"/>
              <a:t>日程（情報検索：担当　岩村）</a:t>
            </a:r>
          </a:p>
        </p:txBody>
      </p:sp>
      <p:sp>
        <p:nvSpPr>
          <p:cNvPr id="4099" name="Rectangle 5"/>
          <p:cNvSpPr>
            <a:spLocks noGrp="1" noChangeArrowheads="1"/>
          </p:cNvSpPr>
          <p:nvPr>
            <p:ph type="body" idx="1"/>
          </p:nvPr>
        </p:nvSpPr>
        <p:spPr/>
        <p:txBody>
          <a:bodyPr/>
          <a:lstStyle/>
          <a:p>
            <a:pPr eaLnBrk="1" hangingPunct="1">
              <a:lnSpc>
                <a:spcPct val="90000"/>
              </a:lnSpc>
            </a:pPr>
            <a:r>
              <a:rPr lang="en-US" altLang="ja-JP" dirty="0" smtClean="0"/>
              <a:t>12/9	</a:t>
            </a:r>
            <a:r>
              <a:rPr lang="ja-JP" altLang="en-US" dirty="0" smtClean="0"/>
              <a:t>検索エンジンを使ってみる</a:t>
            </a:r>
          </a:p>
          <a:p>
            <a:pPr eaLnBrk="1" hangingPunct="1">
              <a:lnSpc>
                <a:spcPct val="90000"/>
              </a:lnSpc>
            </a:pPr>
            <a:r>
              <a:rPr lang="en-US" altLang="ja-JP" dirty="0" smtClean="0"/>
              <a:t>12/16	</a:t>
            </a:r>
            <a:r>
              <a:rPr lang="ja-JP" altLang="en-US" dirty="0" smtClean="0"/>
              <a:t>メディア検索を使ってみる</a:t>
            </a:r>
          </a:p>
          <a:p>
            <a:pPr eaLnBrk="1" hangingPunct="1">
              <a:lnSpc>
                <a:spcPct val="90000"/>
              </a:lnSpc>
            </a:pPr>
            <a:r>
              <a:rPr lang="en-US" altLang="ja-JP" dirty="0" smtClean="0"/>
              <a:t>12</a:t>
            </a:r>
            <a:r>
              <a:rPr lang="ja-JP" altLang="en-US" dirty="0" smtClean="0"/>
              <a:t>/</a:t>
            </a:r>
            <a:r>
              <a:rPr lang="en-US" altLang="ja-JP" dirty="0" smtClean="0"/>
              <a:t>25</a:t>
            </a:r>
            <a:r>
              <a:rPr lang="ja-JP" altLang="en-US" dirty="0" smtClean="0"/>
              <a:t>　　　ウェブアプリケーションを使ってみる</a:t>
            </a:r>
          </a:p>
          <a:p>
            <a:pPr eaLnBrk="1" hangingPunct="1">
              <a:lnSpc>
                <a:spcPct val="90000"/>
              </a:lnSpc>
            </a:pPr>
            <a:r>
              <a:rPr lang="en-US" altLang="ja-JP" dirty="0" smtClean="0"/>
              <a:t>1/9	</a:t>
            </a:r>
            <a:r>
              <a:rPr lang="ja-JP" altLang="en-US" dirty="0" smtClean="0"/>
              <a:t>検索エンジンを用いた演習</a:t>
            </a:r>
          </a:p>
          <a:p>
            <a:pPr eaLnBrk="1" hangingPunct="1">
              <a:lnSpc>
                <a:spcPct val="90000"/>
              </a:lnSpc>
            </a:pPr>
            <a:r>
              <a:rPr lang="en-US" altLang="ja-JP" dirty="0" smtClean="0"/>
              <a:t>1/20	</a:t>
            </a:r>
            <a:r>
              <a:rPr lang="ja-JP" altLang="en-US" dirty="0" smtClean="0"/>
              <a:t>検索エンジンの仕組み</a:t>
            </a:r>
            <a:endParaRPr lang="en-US" altLang="ja-JP" dirty="0" smtClean="0"/>
          </a:p>
          <a:p>
            <a:pPr eaLnBrk="1" hangingPunct="1">
              <a:lnSpc>
                <a:spcPct val="90000"/>
              </a:lnSpc>
            </a:pPr>
            <a:r>
              <a:rPr lang="en-US" altLang="ja-JP" dirty="0" smtClean="0"/>
              <a:t>1/27	</a:t>
            </a:r>
            <a:r>
              <a:rPr lang="ja-JP" altLang="en-US" dirty="0" smtClean="0"/>
              <a:t>メディア検索の仕組み</a:t>
            </a:r>
          </a:p>
          <a:p>
            <a:pPr eaLnBrk="1" hangingPunct="1">
              <a:lnSpc>
                <a:spcPct val="90000"/>
              </a:lnSpc>
            </a:pPr>
            <a:r>
              <a:rPr lang="en-US" altLang="ja-JP" dirty="0" smtClean="0">
                <a:solidFill>
                  <a:srgbClr val="FF0000"/>
                </a:solidFill>
              </a:rPr>
              <a:t>2</a:t>
            </a:r>
            <a:r>
              <a:rPr lang="ja-JP" altLang="en-US" dirty="0" smtClean="0">
                <a:solidFill>
                  <a:srgbClr val="FF0000"/>
                </a:solidFill>
              </a:rPr>
              <a:t>/3　　消費者生成メディアの最近</a:t>
            </a:r>
          </a:p>
        </p:txBody>
      </p:sp>
    </p:spTree>
    <p:extLst>
      <p:ext uri="{BB962C8B-B14F-4D97-AF65-F5344CB8AC3E}">
        <p14:creationId xmlns:p14="http://schemas.microsoft.com/office/powerpoint/2010/main" val="34415405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ライセンスを巡る立場の違い</a:t>
            </a:r>
            <a:endParaRPr kumimoji="1" lang="ja-JP" altLang="en-US" dirty="0"/>
          </a:p>
        </p:txBody>
      </p:sp>
      <p:sp>
        <p:nvSpPr>
          <p:cNvPr id="3" name="コンテンツ プレースホルダー 2"/>
          <p:cNvSpPr>
            <a:spLocks noGrp="1"/>
          </p:cNvSpPr>
          <p:nvPr>
            <p:ph idx="1"/>
          </p:nvPr>
        </p:nvSpPr>
        <p:spPr/>
        <p:txBody>
          <a:bodyPr/>
          <a:lstStyle/>
          <a:p>
            <a:r>
              <a:rPr lang="ja-JP" altLang="en-US" sz="3200" dirty="0"/>
              <a:t>一般</a:t>
            </a:r>
            <a:r>
              <a:rPr kumimoji="1" lang="ja-JP" altLang="en-US" dirty="0" smtClean="0"/>
              <a:t>ユーザの立場</a:t>
            </a:r>
            <a:endParaRPr kumimoji="1" lang="en-US" altLang="ja-JP" dirty="0" smtClean="0"/>
          </a:p>
          <a:p>
            <a:pPr lvl="1"/>
            <a:r>
              <a:rPr kumimoji="1" lang="ja-JP" altLang="en-US" dirty="0" smtClean="0"/>
              <a:t>キャラクタは使いたい</a:t>
            </a:r>
            <a:endParaRPr lang="en-US" altLang="ja-JP" dirty="0"/>
          </a:p>
          <a:p>
            <a:pPr lvl="1"/>
            <a:r>
              <a:rPr kumimoji="1" lang="ja-JP" altLang="en-US" dirty="0" smtClean="0"/>
              <a:t>お金は払いたくない</a:t>
            </a:r>
            <a:endParaRPr kumimoji="1" lang="en-US" altLang="ja-JP" dirty="0" smtClean="0"/>
          </a:p>
          <a:p>
            <a:r>
              <a:rPr lang="ja-JP" altLang="en-US" dirty="0" smtClean="0"/>
              <a:t>企業の立場</a:t>
            </a:r>
            <a:endParaRPr lang="en-US" altLang="ja-JP" dirty="0" smtClean="0"/>
          </a:p>
          <a:p>
            <a:pPr lvl="1"/>
            <a:r>
              <a:rPr kumimoji="1" lang="ja-JP" altLang="en-US" dirty="0"/>
              <a:t>お金を払ってもいい</a:t>
            </a:r>
            <a:r>
              <a:rPr kumimoji="1" lang="ja-JP" altLang="en-US" dirty="0" smtClean="0"/>
              <a:t>から使いたい</a:t>
            </a:r>
            <a:endParaRPr kumimoji="1" lang="en-US" altLang="ja-JP" dirty="0" smtClean="0"/>
          </a:p>
          <a:p>
            <a:r>
              <a:rPr lang="ja-JP" altLang="en-US" dirty="0"/>
              <a:t>ライセンス</a:t>
            </a:r>
            <a:r>
              <a:rPr lang="ja-JP" altLang="en-US" dirty="0" smtClean="0"/>
              <a:t>保持者の立場</a:t>
            </a:r>
            <a:endParaRPr lang="en-US" altLang="ja-JP" dirty="0" smtClean="0"/>
          </a:p>
          <a:p>
            <a:pPr lvl="1"/>
            <a:r>
              <a:rPr kumimoji="1" lang="ja-JP" altLang="en-US" dirty="0"/>
              <a:t>一般</a:t>
            </a:r>
            <a:r>
              <a:rPr kumimoji="1" lang="ja-JP" altLang="en-US" dirty="0" smtClean="0"/>
              <a:t>ユーザからはお金は取らなくていい</a:t>
            </a:r>
            <a:endParaRPr kumimoji="1" lang="en-US" altLang="ja-JP" dirty="0" smtClean="0"/>
          </a:p>
          <a:p>
            <a:pPr lvl="1"/>
            <a:r>
              <a:rPr lang="ja-JP" altLang="en-US" dirty="0" smtClean="0"/>
              <a:t>企業からお金を取りたい</a:t>
            </a:r>
            <a:endParaRPr kumimoji="1" lang="ja-JP" altLang="en-US" dirty="0"/>
          </a:p>
        </p:txBody>
      </p:sp>
    </p:spTree>
    <p:extLst>
      <p:ext uri="{BB962C8B-B14F-4D97-AF65-F5344CB8AC3E}">
        <p14:creationId xmlns:p14="http://schemas.microsoft.com/office/powerpoint/2010/main" val="33026247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CGM</a:t>
            </a:r>
            <a:r>
              <a:rPr lang="ja-JP" altLang="en-US" dirty="0"/>
              <a:t>とライセンス</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r>
              <a:rPr lang="ja-JP" altLang="en-US" dirty="0"/>
              <a:t>一般</a:t>
            </a:r>
            <a:r>
              <a:rPr lang="ja-JP" altLang="en-US" dirty="0" smtClean="0"/>
              <a:t>ユーザはキャラクタを使いたい</a:t>
            </a:r>
            <a:endParaRPr lang="en-US" altLang="ja-JP" dirty="0" smtClean="0"/>
          </a:p>
          <a:p>
            <a:pPr marL="514350" indent="-514350">
              <a:buFont typeface="+mj-lt"/>
              <a:buAutoNum type="arabicPeriod"/>
            </a:pPr>
            <a:r>
              <a:rPr kumimoji="1" lang="ja-JP" altLang="en-US" dirty="0" smtClean="0"/>
              <a:t>一般ユーザにライセンスを開放</a:t>
            </a:r>
            <a:endParaRPr kumimoji="1" lang="en-US" altLang="ja-JP" dirty="0" smtClean="0"/>
          </a:p>
          <a:p>
            <a:pPr marL="514350" indent="-514350">
              <a:buFont typeface="+mj-lt"/>
              <a:buAutoNum type="arabicPeriod"/>
            </a:pPr>
            <a:r>
              <a:rPr lang="ja-JP" altLang="en-US" dirty="0" smtClean="0"/>
              <a:t>一般ユーザが</a:t>
            </a:r>
            <a:r>
              <a:rPr lang="en-US" altLang="ja-JP" dirty="0" smtClean="0"/>
              <a:t>CGM</a:t>
            </a:r>
            <a:r>
              <a:rPr lang="ja-JP" altLang="en-US" dirty="0" smtClean="0"/>
              <a:t>を大量に創作</a:t>
            </a:r>
            <a:endParaRPr lang="en-US" altLang="ja-JP" dirty="0" smtClean="0"/>
          </a:p>
          <a:p>
            <a:pPr marL="514350" indent="-514350">
              <a:buFont typeface="+mj-lt"/>
              <a:buAutoNum type="arabicPeriod"/>
            </a:pPr>
            <a:r>
              <a:rPr kumimoji="1" lang="ja-JP" altLang="en-US" dirty="0" smtClean="0"/>
              <a:t>キャラクターの価値が上がる</a:t>
            </a:r>
            <a:endParaRPr kumimoji="1" lang="en-US" altLang="ja-JP" dirty="0" smtClean="0"/>
          </a:p>
          <a:p>
            <a:pPr marL="514350" indent="-514350">
              <a:buFont typeface="+mj-lt"/>
              <a:buAutoNum type="arabicPeriod"/>
            </a:pPr>
            <a:r>
              <a:rPr lang="ja-JP" altLang="en-US" dirty="0" smtClean="0"/>
              <a:t>企業がキャラクタを使いたくなる</a:t>
            </a:r>
            <a:endParaRPr lang="en-US" altLang="ja-JP" dirty="0" smtClean="0"/>
          </a:p>
          <a:p>
            <a:pPr marL="952500" lvl="1" indent="-514350"/>
            <a:r>
              <a:rPr lang="ja-JP" altLang="en-US" dirty="0" smtClean="0"/>
              <a:t>ライセンスを保持する企業に収入</a:t>
            </a:r>
            <a:r>
              <a:rPr lang="ja-JP" altLang="en-US" dirty="0"/>
              <a:t>が発生</a:t>
            </a:r>
            <a:endParaRPr lang="en-US" altLang="ja-JP" dirty="0" smtClean="0"/>
          </a:p>
          <a:p>
            <a:pPr marL="514350" indent="-514350">
              <a:buFont typeface="+mj-lt"/>
              <a:buAutoNum type="arabicPeriod"/>
            </a:pPr>
            <a:r>
              <a:rPr lang="en-US" altLang="ja-JP" dirty="0" smtClean="0"/>
              <a:t>1</a:t>
            </a:r>
            <a:r>
              <a:rPr lang="ja-JP" altLang="en-US" dirty="0" smtClean="0"/>
              <a:t>に戻る</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29686591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CGM</a:t>
            </a:r>
            <a:r>
              <a:rPr kumimoji="1" lang="ja-JP" altLang="en-US" dirty="0" smtClean="0"/>
              <a:t>の現在と未来：初音ミク、ニコニコ動画、ピアプロの切り拓いた世界</a:t>
            </a:r>
            <a:r>
              <a:rPr kumimoji="1" lang="en-US" altLang="ja-JP" dirty="0" smtClean="0"/>
              <a:t>, </a:t>
            </a:r>
            <a:r>
              <a:rPr kumimoji="1" lang="ja-JP" altLang="en-US" dirty="0" smtClean="0"/>
              <a:t>情報処理</a:t>
            </a:r>
            <a:r>
              <a:rPr kumimoji="1" lang="en-US" altLang="ja-JP" dirty="0" smtClean="0"/>
              <a:t>, Vol.53, No.5, pp.464-494, 2012.</a:t>
            </a:r>
            <a:endParaRPr lang="en-US" altLang="ja-JP" dirty="0" smtClean="0"/>
          </a:p>
        </p:txBody>
      </p:sp>
    </p:spTree>
    <p:extLst>
      <p:ext uri="{BB962C8B-B14F-4D97-AF65-F5344CB8AC3E}">
        <p14:creationId xmlns:p14="http://schemas.microsoft.com/office/powerpoint/2010/main" val="2072070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レポート課題</a:t>
            </a:r>
            <a:endParaRPr kumimoji="1" lang="ja-JP" altLang="en-US" dirty="0"/>
          </a:p>
        </p:txBody>
      </p:sp>
      <p:sp>
        <p:nvSpPr>
          <p:cNvPr id="3" name="コンテンツ プレースホルダー 2"/>
          <p:cNvSpPr>
            <a:spLocks noGrp="1"/>
          </p:cNvSpPr>
          <p:nvPr>
            <p:ph idx="1"/>
          </p:nvPr>
        </p:nvSpPr>
        <p:spPr/>
        <p:txBody>
          <a:bodyPr/>
          <a:lstStyle/>
          <a:p>
            <a:r>
              <a:rPr lang="ja-JP" altLang="en-US" sz="2800" dirty="0" smtClean="0"/>
              <a:t>今日の講義では初音ミクを取り上げ、従来のようにプロだけがコンテンツを作成するモデルとは異なり、ユーザがコンテンツを創作する消費者生成メディアを概観した。初音ミク以外に成功した消費者生成メディアを一つ取り上げ、それが従来の物とどう違い、どうして成功したのかを考えて報告せよ。</a:t>
            </a:r>
            <a:endParaRPr lang="en-US" altLang="ja-JP" sz="2800" dirty="0" smtClean="0"/>
          </a:p>
          <a:p>
            <a:endParaRPr kumimoji="1" lang="ja-JP" altLang="en-US" dirty="0"/>
          </a:p>
        </p:txBody>
      </p:sp>
    </p:spTree>
    <p:extLst>
      <p:ext uri="{BB962C8B-B14F-4D97-AF65-F5344CB8AC3E}">
        <p14:creationId xmlns:p14="http://schemas.microsoft.com/office/powerpoint/2010/main" val="3511188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dirty="0" smtClean="0"/>
              <a:t>消費者生成メディアとは</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一般の人が内容を作成するメディア</a:t>
            </a:r>
            <a:endParaRPr lang="en-US" altLang="ja-JP" dirty="0" smtClean="0"/>
          </a:p>
          <a:p>
            <a:pPr lvl="1"/>
            <a:r>
              <a:rPr lang="en-US" altLang="ja-JP" dirty="0" smtClean="0"/>
              <a:t>Consumer Generated Media; CGM</a:t>
            </a:r>
          </a:p>
          <a:p>
            <a:pPr lvl="1"/>
            <a:r>
              <a:rPr lang="ja-JP" altLang="en-US" dirty="0" smtClean="0"/>
              <a:t>例：クチコミサイト</a:t>
            </a:r>
            <a:r>
              <a:rPr lang="ja-JP" altLang="en-US" dirty="0"/>
              <a:t>、</a:t>
            </a:r>
            <a:r>
              <a:rPr lang="en-US" altLang="ja-JP" dirty="0"/>
              <a:t>Q&amp;A</a:t>
            </a:r>
            <a:r>
              <a:rPr lang="ja-JP" altLang="en-US" dirty="0"/>
              <a:t>コミュニティ、ソーシャルネットワーキングサービス</a:t>
            </a:r>
            <a:r>
              <a:rPr lang="en-US" altLang="ja-JP" dirty="0"/>
              <a:t>(SNS)</a:t>
            </a:r>
            <a:r>
              <a:rPr lang="ja-JP" altLang="en-US" dirty="0" err="1"/>
              <a:t>、</a:t>
            </a:r>
            <a:r>
              <a:rPr lang="ja-JP" altLang="en-US" dirty="0" smtClean="0"/>
              <a:t>ブログ、</a:t>
            </a:r>
            <a:r>
              <a:rPr lang="en-US" altLang="ja-JP" dirty="0" smtClean="0"/>
              <a:t>Wikipedia</a:t>
            </a:r>
          </a:p>
          <a:p>
            <a:r>
              <a:rPr lang="ja-JP" altLang="en-US" dirty="0" smtClean="0"/>
              <a:t>インターネット普及前</a:t>
            </a:r>
            <a:endParaRPr lang="en-US" altLang="ja-JP" dirty="0" smtClean="0"/>
          </a:p>
          <a:p>
            <a:pPr lvl="1"/>
            <a:r>
              <a:rPr lang="ja-JP" altLang="en-US" dirty="0" smtClean="0"/>
              <a:t>情報の発信：</a:t>
            </a:r>
            <a:r>
              <a:rPr lang="ja-JP" altLang="en-US" dirty="0" smtClean="0">
                <a:solidFill>
                  <a:srgbClr val="FF0000"/>
                </a:solidFill>
              </a:rPr>
              <a:t>プロ</a:t>
            </a:r>
            <a:r>
              <a:rPr lang="ja-JP" altLang="en-US" dirty="0" smtClean="0"/>
              <a:t> </a:t>
            </a:r>
            <a:r>
              <a:rPr lang="en-US" altLang="ja-JP" dirty="0" smtClean="0">
                <a:sym typeface="Wingdings" pitchFamily="2" charset="2"/>
              </a:rPr>
              <a:t> </a:t>
            </a:r>
            <a:r>
              <a:rPr lang="ja-JP" altLang="en-US" dirty="0" smtClean="0"/>
              <a:t>情報の受信：</a:t>
            </a:r>
            <a:r>
              <a:rPr lang="ja-JP" altLang="en-US" dirty="0" smtClean="0">
                <a:solidFill>
                  <a:srgbClr val="00B050"/>
                </a:solidFill>
              </a:rPr>
              <a:t>消費者</a:t>
            </a:r>
            <a:endParaRPr lang="en-US" altLang="ja-JP" dirty="0" smtClean="0">
              <a:solidFill>
                <a:srgbClr val="00B050"/>
              </a:solidFill>
            </a:endParaRPr>
          </a:p>
          <a:p>
            <a:r>
              <a:rPr lang="ja-JP" altLang="en-US" dirty="0" smtClean="0"/>
              <a:t>インターネット普及後</a:t>
            </a:r>
            <a:endParaRPr lang="en-US" altLang="ja-JP" dirty="0" smtClean="0"/>
          </a:p>
          <a:p>
            <a:pPr lvl="1"/>
            <a:r>
              <a:rPr lang="ja-JP" altLang="en-US" dirty="0" smtClean="0"/>
              <a:t>情報の発信：</a:t>
            </a:r>
            <a:r>
              <a:rPr lang="ja-JP" altLang="en-US" dirty="0" smtClean="0">
                <a:solidFill>
                  <a:srgbClr val="00B050"/>
                </a:solidFill>
              </a:rPr>
              <a:t>消費者</a:t>
            </a:r>
            <a:r>
              <a:rPr lang="ja-JP" altLang="en-US" dirty="0" smtClean="0"/>
              <a:t> </a:t>
            </a:r>
            <a:r>
              <a:rPr lang="en-US" altLang="ja-JP" dirty="0" smtClean="0">
                <a:sym typeface="Wingdings" pitchFamily="2" charset="2"/>
              </a:rPr>
              <a:t> </a:t>
            </a:r>
            <a:r>
              <a:rPr lang="ja-JP" altLang="en-US" dirty="0" smtClean="0"/>
              <a:t>情報の受信：</a:t>
            </a:r>
            <a:r>
              <a:rPr lang="ja-JP" altLang="en-US" dirty="0" smtClean="0">
                <a:solidFill>
                  <a:srgbClr val="00B050"/>
                </a:solidFill>
              </a:rPr>
              <a:t>消費者</a:t>
            </a:r>
            <a:endParaRPr lang="en-US" altLang="ja-JP" dirty="0" smtClean="0">
              <a:solidFill>
                <a:srgbClr val="00B050"/>
              </a:solidFill>
            </a:endParaRPr>
          </a:p>
          <a:p>
            <a:endParaRPr kumimoji="1" lang="ja-JP" altLang="en-US" dirty="0"/>
          </a:p>
        </p:txBody>
      </p:sp>
    </p:spTree>
    <p:extLst>
      <p:ext uri="{BB962C8B-B14F-4D97-AF65-F5344CB8AC3E}">
        <p14:creationId xmlns:p14="http://schemas.microsoft.com/office/powerpoint/2010/main" val="2995596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取り上げる話題</a:t>
            </a:r>
            <a:endParaRPr lang="ja-JP" altLang="en-US" dirty="0"/>
          </a:p>
        </p:txBody>
      </p:sp>
      <p:sp>
        <p:nvSpPr>
          <p:cNvPr id="3" name="コンテンツ プレースホルダー 2"/>
          <p:cNvSpPr>
            <a:spLocks noGrp="1"/>
          </p:cNvSpPr>
          <p:nvPr>
            <p:ph idx="1"/>
          </p:nvPr>
        </p:nvSpPr>
        <p:spPr/>
        <p:txBody>
          <a:bodyPr/>
          <a:lstStyle/>
          <a:p>
            <a:r>
              <a:rPr lang="ja-JP" altLang="en-US" dirty="0" smtClean="0"/>
              <a:t>初音ミク</a:t>
            </a:r>
            <a:endParaRPr lang="en-US" altLang="ja-JP" dirty="0" smtClean="0"/>
          </a:p>
          <a:p>
            <a:r>
              <a:rPr lang="ja-JP" altLang="en-US" dirty="0"/>
              <a:t>ニコニコ</a:t>
            </a:r>
            <a:r>
              <a:rPr lang="ja-JP" altLang="en-US" dirty="0" smtClean="0"/>
              <a:t>動画</a:t>
            </a:r>
            <a:endParaRPr lang="en-US" altLang="ja-JP" dirty="0" smtClean="0"/>
          </a:p>
          <a:p>
            <a:r>
              <a:rPr lang="ja-JP" altLang="en-US" dirty="0"/>
              <a:t>ピアプロ</a:t>
            </a:r>
            <a:endParaRPr lang="en-US" altLang="ja-JP" dirty="0" smtClean="0"/>
          </a:p>
          <a:p>
            <a:endParaRPr lang="ja-JP" altLang="en-US" dirty="0"/>
          </a:p>
        </p:txBody>
      </p:sp>
    </p:spTree>
    <p:extLst>
      <p:ext uri="{BB962C8B-B14F-4D97-AF65-F5344CB8AC3E}">
        <p14:creationId xmlns:p14="http://schemas.microsoft.com/office/powerpoint/2010/main" val="1747691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初音ミク</a:t>
            </a:r>
            <a:endParaRPr kumimoji="1" lang="ja-JP" altLang="en-US" dirty="0"/>
          </a:p>
        </p:txBody>
      </p:sp>
      <p:sp>
        <p:nvSpPr>
          <p:cNvPr id="3" name="コンテンツ プレースホルダー 2"/>
          <p:cNvSpPr>
            <a:spLocks noGrp="1"/>
          </p:cNvSpPr>
          <p:nvPr>
            <p:ph idx="1"/>
          </p:nvPr>
        </p:nvSpPr>
        <p:spPr>
          <a:xfrm>
            <a:off x="566738" y="1752600"/>
            <a:ext cx="4221286" cy="4267200"/>
          </a:xfrm>
        </p:spPr>
        <p:txBody>
          <a:bodyPr>
            <a:normAutofit fontScale="92500" lnSpcReduction="10000"/>
          </a:bodyPr>
          <a:lstStyle/>
          <a:p>
            <a:r>
              <a:rPr lang="ja-JP" altLang="en-US" dirty="0" smtClean="0"/>
              <a:t>歌声合成ソフトウェア</a:t>
            </a:r>
            <a:endParaRPr lang="en-US" altLang="ja-JP" dirty="0" smtClean="0"/>
          </a:p>
          <a:p>
            <a:pPr lvl="1"/>
            <a:r>
              <a:rPr lang="en-US" altLang="ja-JP" dirty="0" smtClean="0"/>
              <a:t>2007</a:t>
            </a:r>
            <a:r>
              <a:rPr lang="ja-JP" altLang="en-US" dirty="0" smtClean="0"/>
              <a:t>年</a:t>
            </a:r>
            <a:r>
              <a:rPr lang="en-US" altLang="ja-JP" dirty="0" smtClean="0"/>
              <a:t>8</a:t>
            </a:r>
            <a:r>
              <a:rPr lang="ja-JP" altLang="en-US" dirty="0" smtClean="0"/>
              <a:t>月発売</a:t>
            </a:r>
            <a:endParaRPr lang="en-US" altLang="ja-JP" dirty="0" smtClean="0"/>
          </a:p>
          <a:p>
            <a:pPr lvl="1"/>
            <a:r>
              <a:rPr lang="en-US" altLang="ja-JP" dirty="0" smtClean="0"/>
              <a:t>VOCALOID</a:t>
            </a:r>
          </a:p>
          <a:p>
            <a:r>
              <a:rPr kumimoji="1" lang="ja-JP" altLang="en-US" dirty="0" smtClean="0"/>
              <a:t>キャラクター</a:t>
            </a:r>
            <a:endParaRPr kumimoji="1" lang="en-US" altLang="ja-JP" dirty="0" smtClean="0"/>
          </a:p>
          <a:p>
            <a:pPr lvl="1"/>
            <a:r>
              <a:rPr lang="ja-JP" altLang="en-US" dirty="0" smtClean="0"/>
              <a:t>年齢：</a:t>
            </a:r>
            <a:r>
              <a:rPr lang="en-US" altLang="ja-JP" dirty="0" smtClean="0"/>
              <a:t>16</a:t>
            </a:r>
            <a:r>
              <a:rPr lang="ja-JP" altLang="en-US" dirty="0" smtClean="0"/>
              <a:t>歳</a:t>
            </a:r>
            <a:endParaRPr lang="en-US" altLang="ja-JP" dirty="0" smtClean="0"/>
          </a:p>
          <a:p>
            <a:pPr lvl="1"/>
            <a:r>
              <a:rPr lang="ja-JP" altLang="en-US" dirty="0" smtClean="0"/>
              <a:t>身長：</a:t>
            </a:r>
            <a:r>
              <a:rPr lang="en-US" altLang="ja-JP" dirty="0" smtClean="0"/>
              <a:t>156cm</a:t>
            </a:r>
          </a:p>
          <a:p>
            <a:pPr lvl="1"/>
            <a:r>
              <a:rPr kumimoji="1" lang="ja-JP" altLang="en-US" dirty="0" smtClean="0"/>
              <a:t>体重：</a:t>
            </a:r>
            <a:r>
              <a:rPr kumimoji="1" lang="en-US" altLang="ja-JP" dirty="0" smtClean="0"/>
              <a:t>42km</a:t>
            </a:r>
          </a:p>
          <a:p>
            <a:pPr lvl="1"/>
            <a:r>
              <a:rPr lang="ja-JP" altLang="en-US" dirty="0" smtClean="0"/>
              <a:t>得意ジャンル：アイドルポップスとダンス系ポップス</a:t>
            </a:r>
            <a:endParaRPr lang="en-US" altLang="ja-JP" dirty="0" smtClean="0"/>
          </a:p>
        </p:txBody>
      </p:sp>
      <p:pic>
        <p:nvPicPr>
          <p:cNvPr id="4" name="Picture 2" descr="http://kei-garou.net/blog/archives/20070823miku.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251556"/>
            <a:ext cx="4286250" cy="5972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8693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初音ミクの広がり</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オリジナル楽曲</a:t>
            </a:r>
            <a:endParaRPr kumimoji="1" lang="en-US" altLang="ja-JP" dirty="0" smtClean="0"/>
          </a:p>
          <a:p>
            <a:r>
              <a:rPr lang="en-US" altLang="ja-JP" dirty="0" smtClean="0"/>
              <a:t>PV</a:t>
            </a:r>
          </a:p>
          <a:p>
            <a:r>
              <a:rPr lang="ja-JP" altLang="en-US" dirty="0"/>
              <a:t>ライブ</a:t>
            </a:r>
          </a:p>
          <a:p>
            <a:r>
              <a:rPr kumimoji="1" lang="ja-JP" altLang="en-US" dirty="0" smtClean="0"/>
              <a:t>イラスト、動画</a:t>
            </a:r>
            <a:endParaRPr kumimoji="1" lang="en-US" altLang="ja-JP" dirty="0" smtClean="0"/>
          </a:p>
          <a:p>
            <a:pPr lvl="1"/>
            <a:r>
              <a:rPr lang="en-US" altLang="ja-JP" dirty="0" err="1" smtClean="0"/>
              <a:t>MikuMikuDance</a:t>
            </a:r>
            <a:r>
              <a:rPr lang="en-US" altLang="ja-JP" dirty="0" smtClean="0"/>
              <a:t> (MMD)</a:t>
            </a:r>
          </a:p>
          <a:p>
            <a:r>
              <a:rPr kumimoji="1" lang="ja-JP" altLang="en-US" dirty="0" smtClean="0"/>
              <a:t>コスプレ</a:t>
            </a:r>
            <a:endParaRPr kumimoji="1" lang="en-US" altLang="ja-JP" dirty="0" smtClean="0"/>
          </a:p>
        </p:txBody>
      </p:sp>
    </p:spTree>
    <p:extLst>
      <p:ext uri="{BB962C8B-B14F-4D97-AF65-F5344CB8AC3E}">
        <p14:creationId xmlns:p14="http://schemas.microsoft.com/office/powerpoint/2010/main" val="623787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a:t>
            </a:r>
            <a:r>
              <a:rPr kumimoji="1" lang="ja-JP" altLang="en-US" dirty="0" smtClean="0"/>
              <a:t>次創作</a:t>
            </a:r>
            <a:endParaRPr kumimoji="1" lang="ja-JP" altLang="en-US" dirty="0"/>
          </a:p>
        </p:txBody>
      </p:sp>
      <p:sp>
        <p:nvSpPr>
          <p:cNvPr id="3" name="コンテンツ プレースホルダー 2"/>
          <p:cNvSpPr>
            <a:spLocks noGrp="1"/>
          </p:cNvSpPr>
          <p:nvPr>
            <p:ph idx="1"/>
          </p:nvPr>
        </p:nvSpPr>
        <p:spPr>
          <a:xfrm>
            <a:off x="566738" y="1752600"/>
            <a:ext cx="4796572" cy="4267200"/>
          </a:xfrm>
        </p:spPr>
        <p:txBody>
          <a:bodyPr/>
          <a:lstStyle/>
          <a:p>
            <a:r>
              <a:rPr lang="ja-JP" altLang="en-US" dirty="0" smtClean="0"/>
              <a:t>一次</a:t>
            </a:r>
            <a:r>
              <a:rPr lang="ja-JP" altLang="en-US" dirty="0"/>
              <a:t>創作物</a:t>
            </a:r>
            <a:r>
              <a:rPr lang="ja-JP" altLang="en-US" dirty="0" smtClean="0"/>
              <a:t>が二次創作物を生み、二次創作物が三次創作物を生む</a:t>
            </a:r>
            <a:r>
              <a:rPr lang="ja-JP" altLang="en-US" dirty="0"/>
              <a:t>集団的創造</a:t>
            </a:r>
            <a:r>
              <a:rPr lang="ja-JP" altLang="en-US" dirty="0" smtClean="0"/>
              <a:t>現象</a:t>
            </a:r>
            <a:endParaRPr lang="en-US" altLang="ja-JP" dirty="0" smtClean="0"/>
          </a:p>
          <a:p>
            <a:pPr lvl="1"/>
            <a:r>
              <a:rPr lang="ja-JP" altLang="en-US" dirty="0" smtClean="0"/>
              <a:t>「歌ってみた」：初音ミクのオリジナル曲を人間が歌う</a:t>
            </a:r>
            <a:endParaRPr lang="en-US" altLang="ja-JP" dirty="0" smtClean="0"/>
          </a:p>
          <a:p>
            <a:pPr lvl="1"/>
            <a:r>
              <a:rPr lang="ja-JP" altLang="en-US" dirty="0" smtClean="0"/>
              <a:t>「描いてみた」：</a:t>
            </a:r>
            <a:r>
              <a:rPr lang="en-US" altLang="ja-JP" dirty="0" smtClean="0"/>
              <a:t>PV</a:t>
            </a:r>
            <a:r>
              <a:rPr lang="ja-JP" altLang="en-US" dirty="0" smtClean="0"/>
              <a:t>の作成</a:t>
            </a:r>
            <a:endParaRPr lang="en-US" altLang="ja-JP" dirty="0" smtClean="0"/>
          </a:p>
          <a:p>
            <a:pPr lvl="1"/>
            <a:r>
              <a:rPr lang="ja-JP" altLang="en-US" dirty="0" smtClean="0"/>
              <a:t>「踊ってみた」：</a:t>
            </a:r>
            <a:r>
              <a:rPr lang="en-US" altLang="ja-JP" dirty="0" smtClean="0"/>
              <a:t>PV</a:t>
            </a:r>
            <a:r>
              <a:rPr lang="ja-JP" altLang="en-US" dirty="0" smtClean="0"/>
              <a:t>の振り付けを人間が踊る</a:t>
            </a:r>
            <a:endParaRPr lang="en-US" altLang="ja-JP" dirty="0" smtClean="0"/>
          </a:p>
        </p:txBody>
      </p:sp>
      <p:sp>
        <p:nvSpPr>
          <p:cNvPr id="4" name="円/楕円 3"/>
          <p:cNvSpPr/>
          <p:nvPr/>
        </p:nvSpPr>
        <p:spPr>
          <a:xfrm>
            <a:off x="7560332" y="2156640"/>
            <a:ext cx="144016" cy="144016"/>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5" name="円/楕円 4"/>
          <p:cNvSpPr/>
          <p:nvPr/>
        </p:nvSpPr>
        <p:spPr>
          <a:xfrm>
            <a:off x="7560332" y="3524792"/>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cxnSp>
        <p:nvCxnSpPr>
          <p:cNvPr id="7" name="直線コネクタ 6"/>
          <p:cNvCxnSpPr>
            <a:stCxn id="4" idx="4"/>
            <a:endCxn id="5" idx="0"/>
          </p:cNvCxnSpPr>
          <p:nvPr/>
        </p:nvCxnSpPr>
        <p:spPr>
          <a:xfrm>
            <a:off x="7632340" y="2300656"/>
            <a:ext cx="0" cy="12241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円/楕円 9"/>
          <p:cNvSpPr/>
          <p:nvPr/>
        </p:nvSpPr>
        <p:spPr>
          <a:xfrm>
            <a:off x="8136396" y="3524792"/>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cxnSp>
        <p:nvCxnSpPr>
          <p:cNvPr id="11" name="直線コネクタ 10"/>
          <p:cNvCxnSpPr>
            <a:endCxn id="10" idx="0"/>
          </p:cNvCxnSpPr>
          <p:nvPr/>
        </p:nvCxnSpPr>
        <p:spPr>
          <a:xfrm>
            <a:off x="8208404" y="2912724"/>
            <a:ext cx="0" cy="6120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円/楕円 12"/>
          <p:cNvSpPr/>
          <p:nvPr/>
        </p:nvSpPr>
        <p:spPr>
          <a:xfrm>
            <a:off x="6984268" y="3524792"/>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cxnSp>
        <p:nvCxnSpPr>
          <p:cNvPr id="14" name="直線コネクタ 13"/>
          <p:cNvCxnSpPr>
            <a:endCxn id="13" idx="0"/>
          </p:cNvCxnSpPr>
          <p:nvPr/>
        </p:nvCxnSpPr>
        <p:spPr>
          <a:xfrm>
            <a:off x="7056276" y="2912724"/>
            <a:ext cx="0" cy="6120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H="1">
            <a:off x="7056276" y="2912724"/>
            <a:ext cx="115212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円/楕円 20"/>
          <p:cNvSpPr/>
          <p:nvPr/>
        </p:nvSpPr>
        <p:spPr>
          <a:xfrm>
            <a:off x="7574073" y="5355214"/>
            <a:ext cx="144016" cy="144016"/>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22" name="円/楕円 21"/>
          <p:cNvSpPr/>
          <p:nvPr/>
        </p:nvSpPr>
        <p:spPr>
          <a:xfrm>
            <a:off x="7560332" y="5805264"/>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cxnSp>
        <p:nvCxnSpPr>
          <p:cNvPr id="23" name="直線コネクタ 22"/>
          <p:cNvCxnSpPr>
            <a:stCxn id="21" idx="4"/>
            <a:endCxn id="22" idx="0"/>
          </p:cNvCxnSpPr>
          <p:nvPr/>
        </p:nvCxnSpPr>
        <p:spPr>
          <a:xfrm flipH="1">
            <a:off x="7632340" y="5499230"/>
            <a:ext cx="13741" cy="3060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円/楕円 23"/>
          <p:cNvSpPr/>
          <p:nvPr/>
        </p:nvSpPr>
        <p:spPr>
          <a:xfrm>
            <a:off x="8305316" y="5764621"/>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cxnSp>
        <p:nvCxnSpPr>
          <p:cNvPr id="25" name="直線コネクタ 24"/>
          <p:cNvCxnSpPr>
            <a:stCxn id="21" idx="5"/>
            <a:endCxn id="24" idx="1"/>
          </p:cNvCxnSpPr>
          <p:nvPr/>
        </p:nvCxnSpPr>
        <p:spPr>
          <a:xfrm>
            <a:off x="7696998" y="5478139"/>
            <a:ext cx="629409" cy="30757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8280412" y="5193196"/>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cxnSp>
        <p:nvCxnSpPr>
          <p:cNvPr id="27" name="直線コネクタ 26"/>
          <p:cNvCxnSpPr>
            <a:stCxn id="21" idx="7"/>
            <a:endCxn id="26" idx="2"/>
          </p:cNvCxnSpPr>
          <p:nvPr/>
        </p:nvCxnSpPr>
        <p:spPr>
          <a:xfrm flipV="1">
            <a:off x="7696998" y="5265204"/>
            <a:ext cx="583414" cy="11110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21" idx="1"/>
            <a:endCxn id="44" idx="5"/>
          </p:cNvCxnSpPr>
          <p:nvPr/>
        </p:nvCxnSpPr>
        <p:spPr>
          <a:xfrm flipH="1" flipV="1">
            <a:off x="7251209" y="5104755"/>
            <a:ext cx="343955" cy="2715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5753426" y="2141705"/>
            <a:ext cx="1806906" cy="523220"/>
          </a:xfrm>
          <a:prstGeom prst="rect">
            <a:avLst/>
          </a:prstGeom>
          <a:noFill/>
        </p:spPr>
        <p:txBody>
          <a:bodyPr wrap="none" rtlCol="0">
            <a:spAutoFit/>
          </a:bodyPr>
          <a:lstStyle/>
          <a:p>
            <a:pPr algn="ctr"/>
            <a:r>
              <a:rPr kumimoji="1" lang="ja-JP" altLang="en-US" sz="2800" dirty="0" smtClean="0"/>
              <a:t>オリジナル</a:t>
            </a:r>
            <a:endParaRPr kumimoji="1" lang="ja-JP" altLang="en-US" sz="2800" dirty="0"/>
          </a:p>
        </p:txBody>
      </p:sp>
      <p:sp>
        <p:nvSpPr>
          <p:cNvPr id="31" name="テキスト ボックス 30"/>
          <p:cNvSpPr txBox="1"/>
          <p:nvPr/>
        </p:nvSpPr>
        <p:spPr>
          <a:xfrm>
            <a:off x="5363310" y="3331279"/>
            <a:ext cx="1620958" cy="523220"/>
          </a:xfrm>
          <a:prstGeom prst="rect">
            <a:avLst/>
          </a:prstGeom>
          <a:noFill/>
        </p:spPr>
        <p:txBody>
          <a:bodyPr wrap="none" rtlCol="0">
            <a:spAutoFit/>
          </a:bodyPr>
          <a:lstStyle/>
          <a:p>
            <a:pPr algn="ctr"/>
            <a:r>
              <a:rPr kumimoji="1" lang="ja-JP" altLang="en-US" sz="2800" dirty="0" smtClean="0"/>
              <a:t>派生作品</a:t>
            </a:r>
            <a:endParaRPr kumimoji="1" lang="ja-JP" altLang="en-US" sz="2800" dirty="0"/>
          </a:p>
        </p:txBody>
      </p:sp>
      <p:sp>
        <p:nvSpPr>
          <p:cNvPr id="32" name="正方形/長方形 31"/>
          <p:cNvSpPr/>
          <p:nvPr/>
        </p:nvSpPr>
        <p:spPr>
          <a:xfrm>
            <a:off x="6660232" y="1442256"/>
            <a:ext cx="1944216" cy="62068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ja-JP" altLang="en-US" sz="2800" dirty="0"/>
              <a:t>二次創作</a:t>
            </a:r>
          </a:p>
        </p:txBody>
      </p:sp>
      <p:sp>
        <p:nvSpPr>
          <p:cNvPr id="33" name="正方形/長方形 32"/>
          <p:cNvSpPr/>
          <p:nvPr/>
        </p:nvSpPr>
        <p:spPr>
          <a:xfrm>
            <a:off x="6660232" y="3816424"/>
            <a:ext cx="1944216" cy="62068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n-US" altLang="ja-JP" sz="2800" dirty="0" smtClean="0"/>
              <a:t>N</a:t>
            </a:r>
            <a:r>
              <a:rPr lang="ja-JP" altLang="en-US" sz="2800" dirty="0" smtClean="0"/>
              <a:t>次</a:t>
            </a:r>
            <a:r>
              <a:rPr lang="ja-JP" altLang="en-US" sz="2800" dirty="0"/>
              <a:t>創作</a:t>
            </a:r>
          </a:p>
        </p:txBody>
      </p:sp>
      <p:sp>
        <p:nvSpPr>
          <p:cNvPr id="44" name="円/楕円 43"/>
          <p:cNvSpPr/>
          <p:nvPr/>
        </p:nvSpPr>
        <p:spPr>
          <a:xfrm>
            <a:off x="7128284" y="4981830"/>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6896396" y="5620605"/>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cxnSp>
        <p:nvCxnSpPr>
          <p:cNvPr id="46" name="直線コネクタ 45"/>
          <p:cNvCxnSpPr>
            <a:stCxn id="44" idx="4"/>
            <a:endCxn id="45" idx="7"/>
          </p:cNvCxnSpPr>
          <p:nvPr/>
        </p:nvCxnSpPr>
        <p:spPr>
          <a:xfrm flipH="1">
            <a:off x="7019321" y="5125846"/>
            <a:ext cx="180971" cy="5158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円/楕円 51"/>
          <p:cNvSpPr/>
          <p:nvPr/>
        </p:nvSpPr>
        <p:spPr>
          <a:xfrm>
            <a:off x="6660232" y="5168522"/>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cxnSp>
        <p:nvCxnSpPr>
          <p:cNvPr id="53" name="直線コネクタ 52"/>
          <p:cNvCxnSpPr>
            <a:stCxn id="44" idx="3"/>
            <a:endCxn id="52" idx="0"/>
          </p:cNvCxnSpPr>
          <p:nvPr/>
        </p:nvCxnSpPr>
        <p:spPr>
          <a:xfrm flipH="1">
            <a:off x="6732240" y="5104755"/>
            <a:ext cx="417135" cy="6376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円/楕円 54"/>
          <p:cNvSpPr/>
          <p:nvPr/>
        </p:nvSpPr>
        <p:spPr>
          <a:xfrm>
            <a:off x="7197146" y="5949280"/>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cxnSp>
        <p:nvCxnSpPr>
          <p:cNvPr id="56" name="直線コネクタ 55"/>
          <p:cNvCxnSpPr>
            <a:stCxn id="21" idx="3"/>
            <a:endCxn id="52" idx="5"/>
          </p:cNvCxnSpPr>
          <p:nvPr/>
        </p:nvCxnSpPr>
        <p:spPr>
          <a:xfrm flipH="1" flipV="1">
            <a:off x="6783157" y="5291447"/>
            <a:ext cx="812007" cy="1866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a:stCxn id="21" idx="4"/>
            <a:endCxn id="55" idx="7"/>
          </p:cNvCxnSpPr>
          <p:nvPr/>
        </p:nvCxnSpPr>
        <p:spPr>
          <a:xfrm flipH="1">
            <a:off x="7320071" y="5499230"/>
            <a:ext cx="326010" cy="4711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a:stCxn id="55" idx="6"/>
            <a:endCxn id="22" idx="4"/>
          </p:cNvCxnSpPr>
          <p:nvPr/>
        </p:nvCxnSpPr>
        <p:spPr>
          <a:xfrm flipV="1">
            <a:off x="7341162" y="5949280"/>
            <a:ext cx="291178" cy="7200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268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なぜ広がったのか？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日本の風土</a:t>
            </a:r>
            <a:endParaRPr kumimoji="1" lang="en-US" altLang="ja-JP" dirty="0" smtClean="0"/>
          </a:p>
          <a:p>
            <a:r>
              <a:rPr lang="ja-JP" altLang="en-US" dirty="0" smtClean="0"/>
              <a:t>ニコニコ動画</a:t>
            </a:r>
            <a:endParaRPr lang="en-US" altLang="ja-JP" dirty="0" smtClean="0"/>
          </a:p>
          <a:p>
            <a:r>
              <a:rPr lang="ja-JP" altLang="en-US" dirty="0" smtClean="0"/>
              <a:t>ライセンス</a:t>
            </a:r>
            <a:endParaRPr kumimoji="1" lang="en-US" altLang="ja-JP" dirty="0" smtClean="0"/>
          </a:p>
          <a:p>
            <a:endParaRPr kumimoji="1" lang="ja-JP" altLang="en-US" dirty="0"/>
          </a:p>
        </p:txBody>
      </p:sp>
    </p:spTree>
    <p:extLst>
      <p:ext uri="{BB962C8B-B14F-4D97-AF65-F5344CB8AC3E}">
        <p14:creationId xmlns:p14="http://schemas.microsoft.com/office/powerpoint/2010/main" val="3143935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日本の</a:t>
            </a:r>
            <a:r>
              <a:rPr lang="ja-JP" altLang="en-US" dirty="0" smtClean="0"/>
              <a:t>風土</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オタク文化</a:t>
            </a:r>
            <a:endParaRPr kumimoji="1" lang="en-US" altLang="ja-JP" dirty="0" smtClean="0"/>
          </a:p>
          <a:p>
            <a:r>
              <a:rPr lang="ja-JP" altLang="en-US" dirty="0"/>
              <a:t>キャラクターを大事に</a:t>
            </a:r>
            <a:r>
              <a:rPr lang="ja-JP" altLang="en-US" dirty="0" smtClean="0"/>
              <a:t>する</a:t>
            </a:r>
            <a:endParaRPr lang="en-US" altLang="ja-JP" dirty="0" smtClean="0"/>
          </a:p>
          <a:p>
            <a:r>
              <a:rPr kumimoji="1" lang="ja-JP" altLang="en-US" dirty="0" smtClean="0"/>
              <a:t>音楽、イラスト、映像などの様々なコンテンツで潜在能力が高く、熱意のあるクリエータ</a:t>
            </a:r>
            <a:endParaRPr kumimoji="1" lang="en-US" altLang="ja-JP" dirty="0" smtClean="0"/>
          </a:p>
          <a:p>
            <a:r>
              <a:rPr lang="ja-JP" altLang="en-US" dirty="0"/>
              <a:t>新しい物を好む人が</a:t>
            </a:r>
            <a:r>
              <a:rPr lang="ja-JP" altLang="en-US" dirty="0" smtClean="0"/>
              <a:t>多い</a:t>
            </a:r>
            <a:endParaRPr lang="en-US" altLang="ja-JP" dirty="0" smtClean="0"/>
          </a:p>
          <a:p>
            <a:r>
              <a:rPr kumimoji="1" lang="ja-JP" altLang="en-US" dirty="0" smtClean="0"/>
              <a:t>過去には</a:t>
            </a:r>
            <a:r>
              <a:rPr kumimoji="1" lang="en-US" altLang="ja-JP" dirty="0" smtClean="0"/>
              <a:t>…</a:t>
            </a:r>
          </a:p>
          <a:p>
            <a:pPr lvl="1"/>
            <a:r>
              <a:rPr kumimoji="1" lang="ja-JP" altLang="en-US" dirty="0" smtClean="0"/>
              <a:t>能や歌舞伎：キャラクタを大切にする文化と関連</a:t>
            </a:r>
            <a:endParaRPr kumimoji="1" lang="en-US" altLang="ja-JP" dirty="0" smtClean="0"/>
          </a:p>
          <a:p>
            <a:pPr lvl="1"/>
            <a:r>
              <a:rPr lang="ja-JP" altLang="en-US" dirty="0" smtClean="0"/>
              <a:t>連歌：</a:t>
            </a:r>
            <a:r>
              <a:rPr lang="en-US" altLang="ja-JP" dirty="0" smtClean="0"/>
              <a:t>N</a:t>
            </a:r>
            <a:r>
              <a:rPr lang="ja-JP" altLang="en-US" dirty="0" smtClean="0"/>
              <a:t>次創作そのもの</a:t>
            </a:r>
            <a:endParaRPr kumimoji="1" lang="ja-JP" altLang="en-US" dirty="0"/>
          </a:p>
        </p:txBody>
      </p:sp>
    </p:spTree>
    <p:extLst>
      <p:ext uri="{BB962C8B-B14F-4D97-AF65-F5344CB8AC3E}">
        <p14:creationId xmlns:p14="http://schemas.microsoft.com/office/powerpoint/2010/main" val="1600946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3118</TotalTime>
  <Words>1020</Words>
  <Application>Microsoft Office PowerPoint</Application>
  <PresentationFormat>画面に合わせる (4:3)</PresentationFormat>
  <Paragraphs>187</Paragraphs>
  <Slides>23</Slides>
  <Notes>2</Notes>
  <HiddenSlides>2</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23</vt:i4>
      </vt:variant>
    </vt:vector>
  </HeadingPairs>
  <TitlesOfParts>
    <vt:vector size="29" baseType="lpstr">
      <vt:lpstr>ＭＳ Ｐゴシック</vt:lpstr>
      <vt:lpstr>ＭＳ Ｐ明朝</vt:lpstr>
      <vt:lpstr>Arial</vt:lpstr>
      <vt:lpstr>Verdana</vt:lpstr>
      <vt:lpstr>Wingdings</vt:lpstr>
      <vt:lpstr>Profile</vt:lpstr>
      <vt:lpstr>データベースと情報検索</vt:lpstr>
      <vt:lpstr>日程（情報検索：担当　岩村）</vt:lpstr>
      <vt:lpstr>消費者生成メディアとは</vt:lpstr>
      <vt:lpstr>取り上げる話題</vt:lpstr>
      <vt:lpstr>初音ミク</vt:lpstr>
      <vt:lpstr>初音ミクの広がり</vt:lpstr>
      <vt:lpstr>N次創作</vt:lpstr>
      <vt:lpstr>なぜ広がったのか？</vt:lpstr>
      <vt:lpstr>日本の風土</vt:lpstr>
      <vt:lpstr>ニコニコ動画</vt:lpstr>
      <vt:lpstr>ニコニコ動画の特徴</vt:lpstr>
      <vt:lpstr>ニコニコ動画の特徴</vt:lpstr>
      <vt:lpstr>YouTubeとの比較</vt:lpstr>
      <vt:lpstr>著作権とライセンス</vt:lpstr>
      <vt:lpstr>クリエイティブコモンズ</vt:lpstr>
      <vt:lpstr>トラブル</vt:lpstr>
      <vt:lpstr>ピアプロ</vt:lpstr>
      <vt:lpstr>ライセンス条件</vt:lpstr>
      <vt:lpstr>ピアプロ・キャラクター・ライセンス（PCL）</vt:lpstr>
      <vt:lpstr>ライセンスを巡る立場の違い</vt:lpstr>
      <vt:lpstr>CGMとライセンス</vt:lpstr>
      <vt:lpstr>参考文献</vt:lpstr>
      <vt:lpstr>レポート課題</vt:lpstr>
    </vt:vector>
  </TitlesOfParts>
  <Company>大阪府立大学大学院工学研究科情報工学分野</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データベースと情報検索</dc:title>
  <dc:creator>黄瀬浩一</dc:creator>
  <cp:lastModifiedBy>岩村雅一</cp:lastModifiedBy>
  <cp:revision>216</cp:revision>
  <dcterms:created xsi:type="dcterms:W3CDTF">2005-04-12T15:39:46Z</dcterms:created>
  <dcterms:modified xsi:type="dcterms:W3CDTF">2014-01-26T12:53:27Z</dcterms:modified>
</cp:coreProperties>
</file>