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721" r:id="rId1"/>
  </p:sldMasterIdLst>
  <p:notesMasterIdLst>
    <p:notesMasterId r:id="rId50"/>
  </p:notesMasterIdLst>
  <p:handoutMasterIdLst>
    <p:handoutMasterId r:id="rId51"/>
  </p:handoutMasterIdLst>
  <p:sldIdLst>
    <p:sldId id="287" r:id="rId2"/>
    <p:sldId id="363" r:id="rId3"/>
    <p:sldId id="310" r:id="rId4"/>
    <p:sldId id="370" r:id="rId5"/>
    <p:sldId id="407" r:id="rId6"/>
    <p:sldId id="445" r:id="rId7"/>
    <p:sldId id="446" r:id="rId8"/>
    <p:sldId id="447" r:id="rId9"/>
    <p:sldId id="448" r:id="rId10"/>
    <p:sldId id="454" r:id="rId11"/>
    <p:sldId id="455" r:id="rId12"/>
    <p:sldId id="456" r:id="rId13"/>
    <p:sldId id="457" r:id="rId14"/>
    <p:sldId id="458" r:id="rId15"/>
    <p:sldId id="459" r:id="rId16"/>
    <p:sldId id="460" r:id="rId17"/>
    <p:sldId id="461" r:id="rId18"/>
    <p:sldId id="462" r:id="rId19"/>
    <p:sldId id="463" r:id="rId20"/>
    <p:sldId id="464" r:id="rId21"/>
    <p:sldId id="465" r:id="rId22"/>
    <p:sldId id="466" r:id="rId23"/>
    <p:sldId id="467" r:id="rId24"/>
    <p:sldId id="468" r:id="rId25"/>
    <p:sldId id="469" r:id="rId26"/>
    <p:sldId id="470" r:id="rId27"/>
    <p:sldId id="471" r:id="rId28"/>
    <p:sldId id="472" r:id="rId29"/>
    <p:sldId id="372" r:id="rId30"/>
    <p:sldId id="414" r:id="rId31"/>
    <p:sldId id="415" r:id="rId32"/>
    <p:sldId id="417" r:id="rId33"/>
    <p:sldId id="419" r:id="rId34"/>
    <p:sldId id="418" r:id="rId35"/>
    <p:sldId id="442" r:id="rId36"/>
    <p:sldId id="443" r:id="rId37"/>
    <p:sldId id="450" r:id="rId38"/>
    <p:sldId id="451" r:id="rId39"/>
    <p:sldId id="452" r:id="rId40"/>
    <p:sldId id="453" r:id="rId41"/>
    <p:sldId id="369" r:id="rId42"/>
    <p:sldId id="365" r:id="rId43"/>
    <p:sldId id="366" r:id="rId44"/>
    <p:sldId id="476" r:id="rId45"/>
    <p:sldId id="474" r:id="rId46"/>
    <p:sldId id="475" r:id="rId47"/>
    <p:sldId id="367" r:id="rId48"/>
    <p:sldId id="368" r:id="rId49"/>
  </p:sldIdLst>
  <p:sldSz cx="10693400" cy="7561263"/>
  <p:notesSz cx="9872663" cy="6797675"/>
  <p:embeddedFontLst>
    <p:embeddedFont>
      <p:font typeface="Wingdings 3" panose="05040102010807070707" pitchFamily="18" charset="2"/>
      <p:regular r:id="rId52"/>
    </p:embeddedFont>
    <p:embeddedFont>
      <p:font typeface="Bookman Old Style" panose="02050604050505020204" pitchFamily="18" charset="0"/>
      <p:regular r:id="rId53"/>
      <p:bold r:id="rId54"/>
      <p:italic r:id="rId55"/>
      <p:boldItalic r:id="rId56"/>
    </p:embeddedFont>
    <p:embeddedFont>
      <p:font typeface="Lucida Sans Unicode" panose="020B0602030504020204" pitchFamily="34" charset="0"/>
      <p:regular r:id="rId57"/>
    </p:embeddedFont>
    <p:embeddedFont>
      <p:font typeface="HG明朝E" panose="02020909000000000000" pitchFamily="17" charset="-128"/>
      <p:regular r:id="rId58"/>
    </p:embeddedFont>
  </p:embeddedFontLst>
  <p:custDataLst>
    <p:tags r:id="rId59"/>
  </p:custData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7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1pPr>
    <a:lvl2pPr marL="456960" algn="l" rtl="0" fontAlgn="base">
      <a:spcBef>
        <a:spcPct val="0"/>
      </a:spcBef>
      <a:spcAft>
        <a:spcPct val="0"/>
      </a:spcAft>
      <a:defRPr kumimoji="1" sz="27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2pPr>
    <a:lvl3pPr marL="913915" algn="l" rtl="0" fontAlgn="base">
      <a:spcBef>
        <a:spcPct val="0"/>
      </a:spcBef>
      <a:spcAft>
        <a:spcPct val="0"/>
      </a:spcAft>
      <a:defRPr kumimoji="1" sz="27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3pPr>
    <a:lvl4pPr marL="1370874" algn="l" rtl="0" fontAlgn="base">
      <a:spcBef>
        <a:spcPct val="0"/>
      </a:spcBef>
      <a:spcAft>
        <a:spcPct val="0"/>
      </a:spcAft>
      <a:defRPr kumimoji="1" sz="27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4pPr>
    <a:lvl5pPr marL="1827831" algn="l" rtl="0" fontAlgn="base">
      <a:spcBef>
        <a:spcPct val="0"/>
      </a:spcBef>
      <a:spcAft>
        <a:spcPct val="0"/>
      </a:spcAft>
      <a:defRPr kumimoji="1" sz="27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5pPr>
    <a:lvl6pPr marL="2284791" algn="l" defTabSz="913915" rtl="0" eaLnBrk="1" latinLnBrk="0" hangingPunct="1">
      <a:defRPr kumimoji="1" sz="27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6pPr>
    <a:lvl7pPr marL="2741749" algn="l" defTabSz="913915" rtl="0" eaLnBrk="1" latinLnBrk="0" hangingPunct="1">
      <a:defRPr kumimoji="1" sz="27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7pPr>
    <a:lvl8pPr marL="3198706" algn="l" defTabSz="913915" rtl="0" eaLnBrk="1" latinLnBrk="0" hangingPunct="1">
      <a:defRPr kumimoji="1" sz="27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8pPr>
    <a:lvl9pPr marL="3655664" algn="l" defTabSz="913915" rtl="0" eaLnBrk="1" latinLnBrk="0" hangingPunct="1">
      <a:defRPr kumimoji="1" sz="27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2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DDB9D"/>
    <a:srgbClr val="99CCFF"/>
    <a:srgbClr val="CC0000"/>
    <a:srgbClr val="CC6600"/>
    <a:srgbClr val="CC9900"/>
    <a:srgbClr val="FF0066"/>
    <a:srgbClr val="FDFFE5"/>
    <a:srgbClr val="FFFFDD"/>
    <a:srgbClr val="FBFF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23" autoAdjust="0"/>
    <p:restoredTop sz="93294" autoAdjust="0"/>
  </p:normalViewPr>
  <p:slideViewPr>
    <p:cSldViewPr snapToGrid="0">
      <p:cViewPr varScale="1">
        <p:scale>
          <a:sx n="85" d="100"/>
          <a:sy n="85" d="100"/>
        </p:scale>
        <p:origin x="960" y="84"/>
      </p:cViewPr>
      <p:guideLst>
        <p:guide orient="horz" pos="238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-1524" y="-102"/>
      </p:cViewPr>
      <p:guideLst>
        <p:guide orient="horz" pos="2142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font" Target="fonts/font4.fntdata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font" Target="fonts/font3.fntdata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font" Target="fonts/font2.fntdata"/><Relationship Id="rId58" Type="http://schemas.openxmlformats.org/officeDocument/2006/relationships/font" Target="fonts/font7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font" Target="fonts/font6.fntdata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font" Target="fonts/font1.fntdata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font" Target="fonts/font5.fntdata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279363" cy="34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80" rIns="91359" bIns="45680" numCol="1" anchor="t" anchorCtr="0" compatLnSpc="1">
            <a:prstTxWarp prst="textNoShape">
              <a:avLst/>
            </a:prstTxWarp>
          </a:bodyPr>
          <a:lstStyle>
            <a:lvl1pPr defTabSz="912823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036" y="1"/>
            <a:ext cx="4279363" cy="34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80" rIns="91359" bIns="45680" numCol="1" anchor="t" anchorCtr="0" compatLnSpc="1">
            <a:prstTxWarp prst="textNoShape">
              <a:avLst/>
            </a:prstTxWarp>
          </a:bodyPr>
          <a:lstStyle>
            <a:lvl1pPr algn="r" defTabSz="912823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56181"/>
            <a:ext cx="4279363" cy="34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80" rIns="91359" bIns="45680" numCol="1" anchor="b" anchorCtr="0" compatLnSpc="1">
            <a:prstTxWarp prst="textNoShape">
              <a:avLst/>
            </a:prstTxWarp>
          </a:bodyPr>
          <a:lstStyle>
            <a:lvl1pPr defTabSz="912823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036" y="6456181"/>
            <a:ext cx="4279363" cy="34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80" rIns="91359" bIns="45680" numCol="1" anchor="b" anchorCtr="0" compatLnSpc="1">
            <a:prstTxWarp prst="textNoShape">
              <a:avLst/>
            </a:prstTxWarp>
          </a:bodyPr>
          <a:lstStyle>
            <a:lvl1pPr algn="r" defTabSz="912823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FDC22F87-F391-4E58-A5F4-01AA5B3575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3797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279363" cy="34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80" rIns="91359" bIns="45680" numCol="1" anchor="t" anchorCtr="0" compatLnSpc="1">
            <a:prstTxWarp prst="textNoShape">
              <a:avLst/>
            </a:prstTxWarp>
          </a:bodyPr>
          <a:lstStyle>
            <a:lvl1pPr defTabSz="912823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036" y="1"/>
            <a:ext cx="4279363" cy="34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80" rIns="91359" bIns="45680" numCol="1" anchor="t" anchorCtr="0" compatLnSpc="1">
            <a:prstTxWarp prst="textNoShape">
              <a:avLst/>
            </a:prstTxWarp>
          </a:bodyPr>
          <a:lstStyle>
            <a:lvl1pPr algn="r" defTabSz="912823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35313" y="508000"/>
            <a:ext cx="3605212" cy="2551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5456" y="3229165"/>
            <a:ext cx="7901755" cy="3059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80" rIns="91359" bIns="456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56181"/>
            <a:ext cx="4279363" cy="34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80" rIns="91359" bIns="45680" numCol="1" anchor="b" anchorCtr="0" compatLnSpc="1">
            <a:prstTxWarp prst="textNoShape">
              <a:avLst/>
            </a:prstTxWarp>
          </a:bodyPr>
          <a:lstStyle>
            <a:lvl1pPr defTabSz="912823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036" y="6456181"/>
            <a:ext cx="4279363" cy="34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80" rIns="91359" bIns="45680" numCol="1" anchor="b" anchorCtr="0" compatLnSpc="1">
            <a:prstTxWarp prst="textNoShape">
              <a:avLst/>
            </a:prstTxWarp>
          </a:bodyPr>
          <a:lstStyle>
            <a:lvl1pPr algn="r" defTabSz="912823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7203CBCA-111D-498C-83F2-9C74EB9392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25455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6960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391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0874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7831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4791" algn="l" defTabSz="91391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741749" algn="l" defTabSz="91391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198706" algn="l" defTabSz="91391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655664" algn="l" defTabSz="91391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135313" y="508000"/>
            <a:ext cx="3605212" cy="2551113"/>
          </a:xfrm>
          <a:ln/>
        </p:spPr>
      </p:sp>
      <p:sp>
        <p:nvSpPr>
          <p:cNvPr id="419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4198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F5D50B-D44D-4D8E-9A22-DD3307A35DF9}" type="slidenum">
              <a:rPr lang="ja-JP" altLang="en-US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0097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A6780-73E9-024D-A8C4-F052DC63CDBD}" type="slidenum">
              <a:rPr kumimoji="1" lang="ja-JP" altLang="en-US" smtClean="0"/>
              <a:t>48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9736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058863" y="4022725"/>
            <a:ext cx="8553450" cy="1411288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5" name="正方形/長方形 4"/>
          <p:cNvSpPr/>
          <p:nvPr/>
        </p:nvSpPr>
        <p:spPr>
          <a:xfrm>
            <a:off x="1069975" y="5565775"/>
            <a:ext cx="8553450" cy="75565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正方形/長方形 5"/>
          <p:cNvSpPr/>
          <p:nvPr/>
        </p:nvSpPr>
        <p:spPr>
          <a:xfrm>
            <a:off x="1058866" y="4022725"/>
            <a:ext cx="266700" cy="1411288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正方形/長方形 6"/>
          <p:cNvSpPr/>
          <p:nvPr/>
        </p:nvSpPr>
        <p:spPr>
          <a:xfrm>
            <a:off x="1069978" y="5565775"/>
            <a:ext cx="266700" cy="75565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425787" y="4284716"/>
            <a:ext cx="8020050" cy="1092182"/>
          </a:xfrm>
        </p:spPr>
        <p:txBody>
          <a:bodyPr anchor="t"/>
          <a:lstStyle>
            <a:lvl1pPr algn="r">
              <a:defRPr sz="3700">
                <a:solidFill>
                  <a:schemeClr val="tx1"/>
                </a:solidFill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en-US" dirty="0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425787" y="5649944"/>
            <a:ext cx="8020050" cy="588098"/>
          </a:xfrm>
        </p:spPr>
        <p:txBody>
          <a:bodyPr/>
          <a:lstStyle>
            <a:lvl1pPr marL="0" indent="0" algn="r">
              <a:buNone/>
              <a:defRPr sz="2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521252" indent="0" algn="ctr">
              <a:buNone/>
            </a:lvl2pPr>
            <a:lvl3pPr marL="1042504" indent="0" algn="ctr">
              <a:buNone/>
            </a:lvl3pPr>
            <a:lvl4pPr marL="1563756" indent="0" algn="ctr">
              <a:buNone/>
            </a:lvl4pPr>
            <a:lvl5pPr marL="2085008" indent="0" algn="ctr">
              <a:buNone/>
            </a:lvl5pPr>
            <a:lvl6pPr marL="2606259" indent="0" algn="ctr">
              <a:buNone/>
            </a:lvl6pPr>
            <a:lvl7pPr marL="3127512" indent="0" algn="ctr">
              <a:buNone/>
            </a:lvl7pPr>
            <a:lvl8pPr marL="3648764" indent="0" algn="ctr">
              <a:buNone/>
            </a:lvl8pPr>
            <a:lvl9pPr marL="4170015" indent="0" algn="ctr">
              <a:buNone/>
            </a:lvl9pPr>
          </a:lstStyle>
          <a:p>
            <a:r>
              <a:rPr lang="ja-JP" altLang="en-US" dirty="0" smtClean="0"/>
              <a:t>マスタ サブタイトルの書式設定</a:t>
            </a:r>
            <a:endParaRPr lang="en-US" dirty="0"/>
          </a:p>
        </p:txBody>
      </p:sp>
      <p:sp>
        <p:nvSpPr>
          <p:cNvPr id="10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7485063" y="7007226"/>
            <a:ext cx="2673350" cy="403225"/>
          </a:xfrm>
        </p:spPr>
        <p:txBody>
          <a:bodyPr/>
          <a:lstStyle>
            <a:lvl1pPr algn="l">
              <a:defRPr sz="1600" smtClean="0"/>
            </a:lvl1pPr>
          </a:lstStyle>
          <a:p>
            <a:pPr>
              <a:defRPr/>
            </a:pPr>
            <a:fld id="{9D4F3489-3929-4199-941D-3D16C6542B60}" type="datetime1">
              <a:rPr lang="en-US" altLang="ja-JP" smtClean="0"/>
              <a:t>12/4/2013</a:t>
            </a:fld>
            <a:endParaRPr lang="en-US"/>
          </a:p>
        </p:txBody>
      </p:sp>
      <p:sp>
        <p:nvSpPr>
          <p:cNvPr id="11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3389313" y="7007226"/>
            <a:ext cx="4064000" cy="403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1422403" y="7007226"/>
            <a:ext cx="1425575" cy="4032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6DAEC2BA-4ABA-4B06-87FE-20DA4D220CB4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409BF1A-6B67-484C-98D8-25893445034A}" type="datetime1">
              <a:rPr lang="en-US" altLang="ja-JP" smtClean="0"/>
              <a:t>12/4/2013</a:t>
            </a:fld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310F576-B110-4DF0-913B-CFD388981C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線コネクタ 3"/>
          <p:cNvSpPr>
            <a:spLocks noChangeShapeType="1"/>
          </p:cNvSpPr>
          <p:nvPr/>
        </p:nvSpPr>
        <p:spPr bwMode="auto">
          <a:xfrm>
            <a:off x="534991" y="7004050"/>
            <a:ext cx="96234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104251" tIns="52125" rIns="104251" bIns="52125"/>
          <a:lstStyle/>
          <a:p>
            <a:pPr>
              <a:defRPr/>
            </a:pPr>
            <a:endParaRPr kumimoji="0" lang="en-US"/>
          </a:p>
        </p:txBody>
      </p:sp>
      <p:sp>
        <p:nvSpPr>
          <p:cNvPr id="5" name="二等辺三角形 4"/>
          <p:cNvSpPr>
            <a:spLocks noChangeAspect="1"/>
          </p:cNvSpPr>
          <p:nvPr/>
        </p:nvSpPr>
        <p:spPr>
          <a:xfrm rot="5400000">
            <a:off x="496098" y="7127085"/>
            <a:ext cx="211137" cy="13969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直線コネクタ 5"/>
          <p:cNvSpPr>
            <a:spLocks noChangeShapeType="1"/>
          </p:cNvSpPr>
          <p:nvPr/>
        </p:nvSpPr>
        <p:spPr bwMode="auto">
          <a:xfrm rot="5400000">
            <a:off x="4440238" y="3530600"/>
            <a:ext cx="6451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104251" tIns="52125" rIns="104251" bIns="52125"/>
          <a:lstStyle/>
          <a:p>
            <a:pPr>
              <a:defRPr/>
            </a:pPr>
            <a:endParaRPr kumimoji="0" lang="en-US"/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715" y="302805"/>
            <a:ext cx="2406015" cy="6451578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4670" y="302805"/>
            <a:ext cx="7039822" cy="6451578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85329C51-B969-44D5-BE7A-193C28E4F1D2}" type="datetime1">
              <a:rPr lang="en-US" altLang="ja-JP" smtClean="0"/>
              <a:t>12/4/2013</a:t>
            </a:fld>
            <a:endParaRPr 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203C3973-F55F-4F13-803E-EE3BEE468B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534670" y="1344228"/>
            <a:ext cx="9624060" cy="544410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 sz="2600">
                <a:solidFill>
                  <a:schemeClr val="tx1"/>
                </a:solidFill>
              </a:defRPr>
            </a:lvl3pPr>
            <a:lvl4pPr>
              <a:defRPr sz="2400">
                <a:solidFill>
                  <a:schemeClr val="tx1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17942128-E90F-4ACE-843C-DF6E81A3D05B}" type="datetime1">
              <a:rPr lang="en-US" altLang="ja-JP" smtClean="0"/>
              <a:t>12/4/2013</a:t>
            </a:fld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2894DB3-5C05-4EB1-A0B3-6C294000FE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069975" y="3108325"/>
            <a:ext cx="8553450" cy="1411288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5" name="正方形/長方形 4"/>
          <p:cNvSpPr/>
          <p:nvPr/>
        </p:nvSpPr>
        <p:spPr>
          <a:xfrm>
            <a:off x="1069978" y="3108325"/>
            <a:ext cx="266700" cy="1411288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25787" y="3276548"/>
            <a:ext cx="8020050" cy="1176196"/>
          </a:xfrm>
        </p:spPr>
        <p:txBody>
          <a:bodyPr anchor="t"/>
          <a:lstStyle>
            <a:lvl1pPr algn="r">
              <a:buNone/>
              <a:defRPr sz="3700" b="0" cap="none" baseline="0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4898" y="4704789"/>
            <a:ext cx="7930938" cy="1260211"/>
          </a:xfrm>
        </p:spPr>
        <p:txBody>
          <a:bodyPr/>
          <a:lstStyle>
            <a:lvl1pPr marL="0" indent="0" algn="r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7485063" y="7007226"/>
            <a:ext cx="2673350" cy="4032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DDD02FE6-602F-420B-ADE0-B8587B96F1ED}" type="datetime1">
              <a:rPr lang="en-US" altLang="ja-JP" smtClean="0"/>
              <a:t>12/4/2013</a:t>
            </a:fld>
            <a:endParaRPr lang="en-US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9313" y="7007226"/>
            <a:ext cx="4064000" cy="403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1250950" y="7007226"/>
            <a:ext cx="1779588" cy="4032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65D1795-BB81-4110-96B4-41B787FA81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0" y="252042"/>
            <a:ext cx="9624060" cy="1008168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534671" y="1344228"/>
            <a:ext cx="4726483" cy="5444109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5417098" y="1340864"/>
            <a:ext cx="4726483" cy="5444109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9FAA9D39-A2F4-46B2-AE9F-D74E1C70C850}" type="datetime1">
              <a:rPr lang="en-US" altLang="ja-JP" smtClean="0"/>
              <a:t>12/4/2013</a:t>
            </a:fld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D310C23C-2C73-453E-97FC-7AE15E91A6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0" y="252042"/>
            <a:ext cx="9624060" cy="1008168"/>
          </a:xfrm>
        </p:spPr>
        <p:txBody>
          <a:bodyPr anchor="ctr"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4670" y="1417737"/>
            <a:ext cx="4724775" cy="756126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700" b="1">
                <a:solidFill>
                  <a:schemeClr val="accent2"/>
                </a:solidFill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5435816" y="1428239"/>
            <a:ext cx="4726631" cy="756126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700" b="1">
                <a:solidFill>
                  <a:schemeClr val="accent2"/>
                </a:solidFill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534670" y="2352393"/>
            <a:ext cx="4722918" cy="4452744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5435812" y="2352393"/>
            <a:ext cx="4722918" cy="4452744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45C04780-98D9-4DEF-B8F0-BC8F3631F9C2}" type="datetime1">
              <a:rPr lang="en-US" altLang="ja-JP" smtClean="0"/>
              <a:t>12/4/2013</a:t>
            </a:fld>
            <a:endParaRPr 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728B5C76-FA22-4784-A500-E15C2FA2A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二等辺三角形 2"/>
          <p:cNvSpPr>
            <a:spLocks noChangeAspect="1"/>
          </p:cNvSpPr>
          <p:nvPr/>
        </p:nvSpPr>
        <p:spPr>
          <a:xfrm rot="5400000">
            <a:off x="496098" y="7127085"/>
            <a:ext cx="211137" cy="13969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0" y="252042"/>
            <a:ext cx="9624060" cy="1008168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4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3F56B1D-C9EE-4A79-9A09-2455C61D277E}" type="datetime1">
              <a:rPr lang="en-US" altLang="ja-JP" smtClean="0"/>
              <a:t>12/4/2013</a:t>
            </a:fld>
            <a:endParaRPr lang="en-US"/>
          </a:p>
        </p:txBody>
      </p:sp>
      <p:sp>
        <p:nvSpPr>
          <p:cNvPr id="5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9B085426-23C0-4E98-9BAE-F970001B0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線コネクタ 1"/>
          <p:cNvSpPr>
            <a:spLocks noChangeShapeType="1"/>
          </p:cNvSpPr>
          <p:nvPr/>
        </p:nvSpPr>
        <p:spPr bwMode="auto">
          <a:xfrm>
            <a:off x="534991" y="7004050"/>
            <a:ext cx="96234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104251" tIns="52125" rIns="104251" bIns="52125"/>
          <a:lstStyle/>
          <a:p>
            <a:pPr>
              <a:defRPr/>
            </a:pPr>
            <a:endParaRPr kumimoji="0" lang="en-US"/>
          </a:p>
        </p:txBody>
      </p:sp>
      <p:sp>
        <p:nvSpPr>
          <p:cNvPr id="3" name="二等辺三角形 2"/>
          <p:cNvSpPr>
            <a:spLocks noChangeAspect="1"/>
          </p:cNvSpPr>
          <p:nvPr/>
        </p:nvSpPr>
        <p:spPr>
          <a:xfrm rot="5400000">
            <a:off x="496098" y="7127085"/>
            <a:ext cx="211137" cy="13969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4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DB20754-16EE-43EB-8424-EFCBEE662D6F}" type="datetime1">
              <a:rPr lang="en-US" altLang="ja-JP" smtClean="0"/>
              <a:t>12/4/2013</a:t>
            </a:fld>
            <a:endParaRPr lang="en-US"/>
          </a:p>
        </p:txBody>
      </p:sp>
      <p:sp>
        <p:nvSpPr>
          <p:cNvPr id="5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194551C6-23A7-41E4-8134-79785849EF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534991" y="7004050"/>
            <a:ext cx="96234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104251" tIns="52125" rIns="104251" bIns="52125"/>
          <a:lstStyle/>
          <a:p>
            <a:pPr>
              <a:defRPr/>
            </a:pPr>
            <a:endParaRPr kumimoji="0" lang="en-US"/>
          </a:p>
        </p:txBody>
      </p:sp>
      <p:sp>
        <p:nvSpPr>
          <p:cNvPr id="6" name="直線コネクタ 5"/>
          <p:cNvSpPr>
            <a:spLocks noChangeShapeType="1"/>
          </p:cNvSpPr>
          <p:nvPr/>
        </p:nvSpPr>
        <p:spPr bwMode="auto">
          <a:xfrm rot="5400000">
            <a:off x="3898107" y="3664744"/>
            <a:ext cx="6653212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104251" tIns="52125" rIns="104251" bIns="52125"/>
          <a:lstStyle/>
          <a:p>
            <a:pPr>
              <a:defRPr/>
            </a:pPr>
            <a:endParaRPr kumimoji="0" lang="en-US" dirty="0"/>
          </a:p>
        </p:txBody>
      </p:sp>
      <p:sp>
        <p:nvSpPr>
          <p:cNvPr id="7" name="二等辺三角形 6"/>
          <p:cNvSpPr>
            <a:spLocks noChangeAspect="1"/>
          </p:cNvSpPr>
          <p:nvPr/>
        </p:nvSpPr>
        <p:spPr>
          <a:xfrm rot="5400000">
            <a:off x="496098" y="7127085"/>
            <a:ext cx="211137" cy="13969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96268" y="336056"/>
            <a:ext cx="2940685" cy="924154"/>
          </a:xfrm>
        </p:spPr>
        <p:txBody>
          <a:bodyPr>
            <a:noAutofit/>
          </a:bodyPr>
          <a:lstStyle>
            <a:lvl1pPr algn="l">
              <a:buNone/>
              <a:defRPr sz="23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7396268" y="1344228"/>
            <a:ext cx="2940685" cy="5340143"/>
          </a:xfrm>
        </p:spPr>
        <p:txBody>
          <a:bodyPr/>
          <a:lstStyle>
            <a:lvl1pPr marL="0" indent="0">
              <a:lnSpc>
                <a:spcPts val="2510"/>
              </a:lnSpc>
              <a:spcAft>
                <a:spcPts val="1141"/>
              </a:spcAft>
              <a:buNone/>
              <a:defRPr sz="1800">
                <a:solidFill>
                  <a:schemeClr val="tx2"/>
                </a:solidFill>
              </a:defRPr>
            </a:lvl1pPr>
            <a:lvl2pPr>
              <a:buNone/>
              <a:defRPr sz="14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2" name="コンテンツ プレースホルダ 11"/>
          <p:cNvSpPr>
            <a:spLocks noGrp="1"/>
          </p:cNvSpPr>
          <p:nvPr>
            <p:ph sz="quarter" idx="1"/>
          </p:nvPr>
        </p:nvSpPr>
        <p:spPr>
          <a:xfrm>
            <a:off x="356449" y="336057"/>
            <a:ext cx="6683375" cy="630105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8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961BD6B-C877-4A33-AC0D-1A95236BB2B4}" type="datetime1">
              <a:rPr lang="en-US" altLang="ja-JP" smtClean="0"/>
              <a:t>12/4/2013</a:t>
            </a:fld>
            <a:endParaRPr lang="en-US"/>
          </a:p>
        </p:txBody>
      </p:sp>
      <p:sp>
        <p:nvSpPr>
          <p:cNvPr id="9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D30047F8-3B9F-4448-83F4-F46C0FA566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534991" y="7004050"/>
            <a:ext cx="96234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104251" tIns="52125" rIns="104251" bIns="52125"/>
          <a:lstStyle/>
          <a:p>
            <a:pPr>
              <a:defRPr/>
            </a:pPr>
            <a:endParaRPr kumimoji="0" 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96098" y="7127085"/>
            <a:ext cx="211137" cy="13969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正方形/長方形 6"/>
          <p:cNvSpPr/>
          <p:nvPr/>
        </p:nvSpPr>
        <p:spPr>
          <a:xfrm>
            <a:off x="534988" y="552450"/>
            <a:ext cx="214312" cy="75565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0" y="552218"/>
            <a:ext cx="9624060" cy="743875"/>
          </a:xfrm>
          <a:ln>
            <a:solidFill>
              <a:schemeClr val="accent1"/>
            </a:solidFill>
          </a:ln>
        </p:spPr>
        <p:txBody>
          <a:bodyPr lIns="312751" anchor="ctr"/>
          <a:lstStyle>
            <a:lvl1pPr algn="r">
              <a:buNone/>
              <a:defRPr sz="2300" b="0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534670" y="2100351"/>
            <a:ext cx="9624060" cy="4708146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84"/>
              </a:spcBef>
              <a:buNone/>
              <a:defRPr sz="3700"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34670" y="1344225"/>
            <a:ext cx="9624060" cy="588098"/>
          </a:xfrm>
        </p:spPr>
        <p:txBody>
          <a:bodyPr anchor="ctr"/>
          <a:lstStyle>
            <a:lvl1pPr marL="0" indent="0" algn="l">
              <a:buFontTx/>
              <a:buNone/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8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C76D15FA-3ECD-4A62-9237-BAB670D756C1}" type="datetime1">
              <a:rPr lang="en-US" altLang="ja-JP" smtClean="0"/>
              <a:t>12/4/2013</a:t>
            </a:fld>
            <a:endParaRPr lang="en-US"/>
          </a:p>
        </p:txBody>
      </p:sp>
      <p:sp>
        <p:nvSpPr>
          <p:cNvPr id="9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2DDABC06-6874-4C4E-96C8-A980D01F1A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21"/>
          <p:cNvSpPr>
            <a:spLocks noGrp="1"/>
          </p:cNvSpPr>
          <p:nvPr>
            <p:ph type="title"/>
          </p:nvPr>
        </p:nvSpPr>
        <p:spPr bwMode="auto">
          <a:xfrm>
            <a:off x="534991" y="168275"/>
            <a:ext cx="9623425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251" tIns="52125" rIns="104251" bIns="52125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タイトルの書式設定</a:t>
            </a:r>
            <a:endParaRPr lang="en-US" dirty="0" smtClean="0"/>
          </a:p>
        </p:txBody>
      </p:sp>
      <p:sp>
        <p:nvSpPr>
          <p:cNvPr id="1027" name="テキスト プレースホルダ 12"/>
          <p:cNvSpPr>
            <a:spLocks noGrp="1"/>
          </p:cNvSpPr>
          <p:nvPr>
            <p:ph type="body" idx="1"/>
          </p:nvPr>
        </p:nvSpPr>
        <p:spPr bwMode="auto">
          <a:xfrm>
            <a:off x="534991" y="1344616"/>
            <a:ext cx="9623425" cy="541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 smtClean="0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7485066" y="7008816"/>
            <a:ext cx="2676525" cy="403225"/>
          </a:xfrm>
          <a:prstGeom prst="rect">
            <a:avLst/>
          </a:prstGeom>
        </p:spPr>
        <p:txBody>
          <a:bodyPr vert="horz" lIns="104251" tIns="52125" rIns="104251" bIns="52125"/>
          <a:lstStyle>
            <a:lvl1pPr algn="r" eaLnBrk="1" latinLnBrk="0" hangingPunct="1">
              <a:defRPr kumimoji="0" sz="16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E448C50-A6EC-4502-9C60-A4CB3E87EB6E}" type="datetime1">
              <a:rPr lang="en-US" altLang="ja-JP" smtClean="0"/>
              <a:t>12/4/2013</a:t>
            </a:fld>
            <a:endParaRPr 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3389316" y="7008816"/>
            <a:ext cx="4098925" cy="403225"/>
          </a:xfrm>
          <a:prstGeom prst="rect">
            <a:avLst/>
          </a:prstGeom>
        </p:spPr>
        <p:txBody>
          <a:bodyPr vert="horz" lIns="104251" tIns="52125" rIns="104251" bIns="52125"/>
          <a:lstStyle>
            <a:lvl1pPr algn="r" eaLnBrk="1" latinLnBrk="0" hangingPunct="1">
              <a:defRPr kumimoji="0" sz="1600"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715963" y="7008816"/>
            <a:ext cx="2317750" cy="403225"/>
          </a:xfrm>
          <a:prstGeom prst="rect">
            <a:avLst/>
          </a:prstGeom>
        </p:spPr>
        <p:txBody>
          <a:bodyPr vert="horz" lIns="104251" tIns="52125" rIns="104251" bIns="52125"/>
          <a:lstStyle>
            <a:lvl1pPr algn="ctr" eaLnBrk="1" latinLnBrk="0" hangingPunct="1">
              <a:defRPr kumimoji="0" sz="16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9829379-E1E0-453E-A010-4B1240BF7037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534991" y="7004050"/>
            <a:ext cx="96234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104251" tIns="52125" rIns="104251" bIns="52125"/>
          <a:lstStyle/>
          <a:p>
            <a:pPr>
              <a:defRPr/>
            </a:pPr>
            <a:endParaRPr kumimoji="0" lang="en-US"/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534991" y="1260475"/>
            <a:ext cx="96234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104251" tIns="52125" rIns="104251" bIns="52125"/>
          <a:lstStyle/>
          <a:p>
            <a:pPr>
              <a:defRPr/>
            </a:pPr>
            <a:endParaRPr kumimoji="0" lang="en-US"/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496098" y="7127085"/>
            <a:ext cx="211137" cy="13969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4211641" y="-30160"/>
            <a:ext cx="644048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4251" tIns="52125" rIns="104251" bIns="52125">
            <a:spAutoFit/>
          </a:bodyPr>
          <a:lstStyle/>
          <a:p>
            <a:pPr algn="r" defTabSz="1042436">
              <a:defRPr/>
            </a:pPr>
            <a:endParaRPr lang="ja-JP" altLang="ja-JP" sz="2300" b="1" dirty="0">
              <a:solidFill>
                <a:schemeClr val="tx1"/>
              </a:solidFill>
              <a:latin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Bookman Old Style" pitchFamily="18" charset="0"/>
          <a:ea typeface="HG明朝E" pitchFamily="17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Bookman Old Style" pitchFamily="18" charset="0"/>
          <a:ea typeface="HG明朝E" pitchFamily="17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Bookman Old Style" pitchFamily="18" charset="0"/>
          <a:ea typeface="HG明朝E" pitchFamily="17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Bookman Old Style" pitchFamily="18" charset="0"/>
          <a:ea typeface="HG明朝E" pitchFamily="17" charset="-128"/>
        </a:defRPr>
      </a:lvl5pPr>
      <a:lvl6pPr marL="456960" algn="l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Bookman Old Style" pitchFamily="18" charset="0"/>
          <a:ea typeface="HG明朝E" pitchFamily="17" charset="-128"/>
        </a:defRPr>
      </a:lvl6pPr>
      <a:lvl7pPr marL="913915" algn="l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Bookman Old Style" pitchFamily="18" charset="0"/>
          <a:ea typeface="HG明朝E" pitchFamily="17" charset="-128"/>
        </a:defRPr>
      </a:lvl7pPr>
      <a:lvl8pPr marL="1370874" algn="l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Bookman Old Style" pitchFamily="18" charset="0"/>
          <a:ea typeface="HG明朝E" pitchFamily="17" charset="-128"/>
        </a:defRPr>
      </a:lvl8pPr>
      <a:lvl9pPr marL="1827831" algn="l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Bookman Old Style" pitchFamily="18" charset="0"/>
          <a:ea typeface="HG明朝E" pitchFamily="17" charset="-128"/>
        </a:defRPr>
      </a:lvl9pPr>
    </p:titleStyle>
    <p:bodyStyle>
      <a:lvl1pPr marL="312572" indent="-312572" algn="l" rtl="0" fontAlgn="base">
        <a:spcBef>
          <a:spcPts val="688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25144" indent="-312572" algn="l" rtl="0" fontAlgn="base">
        <a:spcBef>
          <a:spcPts val="575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37717" indent="-260212" algn="l" rtl="0" fontAlgn="base">
        <a:spcBef>
          <a:spcPts val="575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50288" indent="-260212" algn="l" rtl="0" fontAlgn="base">
        <a:spcBef>
          <a:spcPts val="449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562862" indent="-260212" algn="l" rtl="0" fontAlgn="base">
        <a:spcBef>
          <a:spcPts val="338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1876507" indent="-208502" algn="l" rtl="0" eaLnBrk="1" latinLnBrk="0" hangingPunct="1">
        <a:spcBef>
          <a:spcPts val="342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8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2085008" indent="-208502" algn="l" rtl="0" eaLnBrk="1" latinLnBrk="0" hangingPunct="1">
        <a:spcBef>
          <a:spcPts val="342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293509" indent="-208502" algn="l" rtl="0" eaLnBrk="1" latinLnBrk="0" hangingPunct="1">
        <a:spcBef>
          <a:spcPts val="342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502010" indent="-208502" algn="l" rtl="0" eaLnBrk="1" latinLnBrk="0" hangingPunct="1">
        <a:spcBef>
          <a:spcPts val="342"/>
        </a:spcBef>
        <a:buClr>
          <a:srgbClr val="9FB8CD"/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521252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1042504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563756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85008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606259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3127512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648764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4170015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ja-JP" altLang="en-US" sz="3600" dirty="0" smtClean="0"/>
              <a:t>情報工学演習</a:t>
            </a:r>
            <a:r>
              <a:rPr lang="en-US" altLang="ja-JP" sz="3600" dirty="0" smtClean="0"/>
              <a:t>I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ja-JP" altLang="en-US" sz="3600" dirty="0" smtClean="0"/>
              <a:t>第１０回</a:t>
            </a:r>
            <a:endParaRPr lang="ja-JP" altLang="en-US" sz="3400" dirty="0" smtClean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 fontAlgn="auto">
              <a:spcBef>
                <a:spcPts val="600"/>
              </a:spcBef>
              <a:spcAft>
                <a:spcPts val="0"/>
              </a:spcAft>
              <a:buClr>
                <a:srgbClr val="F07F09"/>
              </a:buClr>
              <a:defRPr/>
            </a:pPr>
            <a:r>
              <a:rPr lang="en-US" altLang="ja-JP" sz="2800" dirty="0">
                <a:solidFill>
                  <a:srgbClr val="323232"/>
                </a:solidFill>
              </a:rPr>
              <a:t>C++</a:t>
            </a:r>
            <a:r>
              <a:rPr lang="ja-JP" altLang="en-US" sz="2800" dirty="0">
                <a:solidFill>
                  <a:srgbClr val="323232"/>
                </a:solidFill>
              </a:rPr>
              <a:t>の演習</a:t>
            </a:r>
            <a:r>
              <a:rPr lang="en-US" altLang="ja-JP" sz="2800" dirty="0">
                <a:solidFill>
                  <a:srgbClr val="323232"/>
                </a:solidFill>
              </a:rPr>
              <a:t>2</a:t>
            </a:r>
            <a:r>
              <a:rPr lang="ja-JP" altLang="en-US" sz="2800" dirty="0">
                <a:solidFill>
                  <a:srgbClr val="323232"/>
                </a:solidFill>
              </a:rPr>
              <a:t>（クラスの継承）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クラスの継承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5D1795-BB81-4110-96B4-41B787FA81D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853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電卓プログラムの作成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以下では、電卓の振る舞いをするクラスを作って、電卓を実現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加減算対応型計算機（</a:t>
            </a:r>
            <a:r>
              <a:rPr lang="en-US" altLang="ja-JP" dirty="0" smtClean="0"/>
              <a:t>ex6_calculator1.cc</a:t>
            </a:r>
            <a:r>
              <a:rPr lang="ja-JP" altLang="en-US" dirty="0" smtClean="0"/>
              <a:t>）</a:t>
            </a:r>
            <a:endParaRPr lang="ja-JP" altLang="en-US" dirty="0"/>
          </a:p>
          <a:p>
            <a:pPr lvl="2"/>
            <a:r>
              <a:rPr kumimoji="1" lang="ja-JP" altLang="en-US" dirty="0" smtClean="0"/>
              <a:t>クラス</a:t>
            </a:r>
            <a:r>
              <a:rPr kumimoji="1" lang="en-US" altLang="ja-JP" dirty="0" smtClean="0"/>
              <a:t>Calculator1</a:t>
            </a:r>
            <a:r>
              <a:rPr kumimoji="1" lang="ja-JP" altLang="en-US" dirty="0" smtClean="0"/>
              <a:t>を定義</a:t>
            </a:r>
            <a:endParaRPr kumimoji="1" lang="en-US" altLang="ja-JP" dirty="0" smtClean="0"/>
          </a:p>
          <a:p>
            <a:pPr lvl="3"/>
            <a:r>
              <a:rPr kumimoji="1" lang="ja-JP" altLang="en-US" dirty="0" smtClean="0"/>
              <a:t>足し算と引き算に対応</a:t>
            </a:r>
            <a:endParaRPr kumimoji="1" lang="en-US" altLang="ja-JP" dirty="0" smtClean="0"/>
          </a:p>
          <a:p>
            <a:pPr lvl="3"/>
            <a:r>
              <a:rPr kumimoji="1" lang="ja-JP" altLang="en-US" dirty="0" smtClean="0"/>
              <a:t>数値のクリアができる</a:t>
            </a:r>
            <a:endParaRPr kumimoji="1" lang="en-US" altLang="ja-JP" dirty="0" smtClean="0"/>
          </a:p>
          <a:p>
            <a:pPr lvl="3"/>
            <a:r>
              <a:rPr kumimoji="1" lang="ja-JP" altLang="en-US" dirty="0" smtClean="0"/>
              <a:t>現在の値を返すことができる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四則演算</a:t>
            </a:r>
            <a:r>
              <a:rPr lang="ja-JP" altLang="en-US" dirty="0" smtClean="0"/>
              <a:t>対応型計算機（</a:t>
            </a:r>
            <a:r>
              <a:rPr lang="en-US" altLang="ja-JP" dirty="0" smtClean="0"/>
              <a:t>ex7_calculator2.cc</a:t>
            </a:r>
            <a:r>
              <a:rPr lang="ja-JP" altLang="en-US" dirty="0" smtClean="0"/>
              <a:t>）</a:t>
            </a:r>
            <a:endParaRPr lang="ja-JP" altLang="en-US" dirty="0"/>
          </a:p>
          <a:p>
            <a:pPr lvl="2"/>
            <a:r>
              <a:rPr lang="ja-JP" altLang="en-US" dirty="0"/>
              <a:t>クラス</a:t>
            </a:r>
            <a:r>
              <a:rPr lang="en-US" altLang="ja-JP" dirty="0" smtClean="0"/>
              <a:t>Calculator2</a:t>
            </a:r>
            <a:r>
              <a:rPr lang="ja-JP" altLang="en-US" dirty="0" smtClean="0"/>
              <a:t>を</a:t>
            </a:r>
            <a:r>
              <a:rPr lang="ja-JP" altLang="en-US" dirty="0"/>
              <a:t>定義</a:t>
            </a:r>
            <a:endParaRPr lang="en-US" altLang="ja-JP" dirty="0"/>
          </a:p>
          <a:p>
            <a:pPr lvl="3"/>
            <a:r>
              <a:rPr lang="ja-JP" altLang="en-US" dirty="0">
                <a:solidFill>
                  <a:srgbClr val="00B050"/>
                </a:solidFill>
              </a:rPr>
              <a:t>クラス</a:t>
            </a:r>
            <a:r>
              <a:rPr lang="en-US" altLang="ja-JP" dirty="0" smtClean="0">
                <a:solidFill>
                  <a:srgbClr val="00B050"/>
                </a:solidFill>
              </a:rPr>
              <a:t>Calculator1</a:t>
            </a:r>
            <a:r>
              <a:rPr lang="ja-JP" altLang="en-US" dirty="0" smtClean="0">
                <a:solidFill>
                  <a:srgbClr val="00B050"/>
                </a:solidFill>
              </a:rPr>
              <a:t>の機能に加えて</a:t>
            </a:r>
            <a:r>
              <a:rPr lang="ja-JP" altLang="en-US" dirty="0" smtClean="0"/>
              <a:t>、かけ算と割り算に</a:t>
            </a:r>
            <a:r>
              <a:rPr lang="ja-JP" altLang="en-US" dirty="0"/>
              <a:t>対応</a:t>
            </a:r>
            <a:endParaRPr lang="en-US" altLang="ja-JP" dirty="0"/>
          </a:p>
          <a:p>
            <a:pPr lvl="2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角丸四角形吹き出し 4"/>
          <p:cNvSpPr/>
          <p:nvPr/>
        </p:nvSpPr>
        <p:spPr>
          <a:xfrm>
            <a:off x="2280935" y="6120723"/>
            <a:ext cx="2720043" cy="656326"/>
          </a:xfrm>
          <a:prstGeom prst="wedgeRoundRectCallout">
            <a:avLst>
              <a:gd name="adj1" fmla="val -14054"/>
              <a:gd name="adj2" fmla="val -9094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クラスの継承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775421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クラスの継承とは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既存のクラスの機能を引き継ぎ、一部のみを変更できる機能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新しいデータメンバの追加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新しいメンバ関数の追加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既存</a:t>
            </a:r>
            <a:r>
              <a:rPr lang="ja-JP" altLang="en-US" dirty="0" smtClean="0"/>
              <a:t>のデータメンバの</a:t>
            </a:r>
            <a:r>
              <a:rPr lang="ja-JP" altLang="en-US" dirty="0"/>
              <a:t>上書き</a:t>
            </a:r>
          </a:p>
          <a:p>
            <a:pPr lvl="1"/>
            <a:r>
              <a:rPr kumimoji="1" lang="ja-JP" altLang="en-US" dirty="0" smtClean="0"/>
              <a:t>既存のメンバ関数の上書き</a:t>
            </a:r>
            <a:endParaRPr kumimoji="1" lang="en-US" altLang="ja-JP" dirty="0" smtClean="0"/>
          </a:p>
          <a:p>
            <a:r>
              <a:rPr kumimoji="1" lang="ja-JP" altLang="en-US" dirty="0" smtClean="0"/>
              <a:t>メリット</a:t>
            </a:r>
            <a:endParaRPr lang="en-US" altLang="ja-JP" dirty="0"/>
          </a:p>
          <a:p>
            <a:pPr lvl="1"/>
            <a:r>
              <a:rPr lang="ja-JP" altLang="en-US" dirty="0"/>
              <a:t>過去に</a:t>
            </a:r>
            <a:r>
              <a:rPr lang="ja-JP" altLang="en-US" dirty="0" smtClean="0"/>
              <a:t>作ったクラスのインタフェース（関数の引数、戻り値の仕様）を</a:t>
            </a:r>
            <a:r>
              <a:rPr lang="ja-JP" altLang="en-US" dirty="0"/>
              <a:t>変更することなく</a:t>
            </a:r>
            <a:r>
              <a:rPr lang="ja-JP" altLang="en-US" dirty="0" smtClean="0"/>
              <a:t>、機能を追加できる</a:t>
            </a:r>
            <a:endParaRPr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角丸四角形吹き出し 5"/>
          <p:cNvSpPr/>
          <p:nvPr/>
        </p:nvSpPr>
        <p:spPr>
          <a:xfrm>
            <a:off x="1400401" y="5946370"/>
            <a:ext cx="6298621" cy="925719"/>
          </a:xfrm>
          <a:prstGeom prst="wedgeRoundRectCallout">
            <a:avLst>
              <a:gd name="adj1" fmla="val -14054"/>
              <a:gd name="adj2" fmla="val -9094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プログラムの変更を最小限にできる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152894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クラスの継承とは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/>
              <a:t>用語</a:t>
            </a:r>
            <a:endParaRPr lang="en-US" altLang="ja-JP" dirty="0"/>
          </a:p>
          <a:p>
            <a:pPr lvl="1"/>
            <a:r>
              <a:rPr lang="ja-JP" altLang="en-US" dirty="0"/>
              <a:t>基本クラス</a:t>
            </a:r>
            <a:endParaRPr lang="en-US" altLang="ja-JP" dirty="0"/>
          </a:p>
          <a:p>
            <a:pPr lvl="2"/>
            <a:r>
              <a:rPr lang="ja-JP" altLang="en-US" dirty="0"/>
              <a:t>継承されるクラス</a:t>
            </a:r>
            <a:r>
              <a:rPr lang="ja-JP" altLang="en-US" dirty="0" smtClean="0"/>
              <a:t>（この</a:t>
            </a:r>
            <a:r>
              <a:rPr lang="ja-JP" altLang="en-US" dirty="0"/>
              <a:t>例では</a:t>
            </a:r>
            <a:r>
              <a:rPr lang="en-US" altLang="ja-JP" dirty="0"/>
              <a:t>Calculator1</a:t>
            </a:r>
            <a:r>
              <a:rPr lang="ja-JP" altLang="en-US" dirty="0"/>
              <a:t>）</a:t>
            </a:r>
            <a:endParaRPr lang="en-US" altLang="ja-JP" dirty="0"/>
          </a:p>
          <a:p>
            <a:pPr lvl="1"/>
            <a:r>
              <a:rPr lang="ja-JP" altLang="en-US" dirty="0"/>
              <a:t>派生クラス</a:t>
            </a:r>
            <a:endParaRPr lang="en-US" altLang="ja-JP" dirty="0"/>
          </a:p>
          <a:p>
            <a:pPr lvl="2"/>
            <a:r>
              <a:rPr lang="ja-JP" altLang="en-US" dirty="0"/>
              <a:t>継承するクラス</a:t>
            </a:r>
            <a:r>
              <a:rPr lang="ja-JP" altLang="en-US" dirty="0" smtClean="0"/>
              <a:t>（この</a:t>
            </a:r>
            <a:r>
              <a:rPr lang="ja-JP" altLang="en-US" dirty="0"/>
              <a:t>例では</a:t>
            </a:r>
            <a:r>
              <a:rPr lang="en-US" altLang="ja-JP" dirty="0"/>
              <a:t>Calculator2</a:t>
            </a:r>
            <a:r>
              <a:rPr lang="ja-JP" altLang="en-US" dirty="0"/>
              <a:t>）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790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計算機（加減算のみ）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534670" y="1344228"/>
            <a:ext cx="4737241" cy="560633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000" dirty="0"/>
              <a:t>#include &lt;</a:t>
            </a:r>
            <a:r>
              <a:rPr lang="en-US" altLang="ja-JP" sz="2000" dirty="0" err="1"/>
              <a:t>iostream</a:t>
            </a:r>
            <a:r>
              <a:rPr lang="en-US" altLang="ja-JP" sz="2000" dirty="0"/>
              <a:t>&gt;</a:t>
            </a:r>
          </a:p>
          <a:p>
            <a:pPr marL="0" indent="0">
              <a:buNone/>
            </a:pPr>
            <a:r>
              <a:rPr lang="en-US" altLang="ja-JP" sz="2000" dirty="0"/>
              <a:t>using namespace </a:t>
            </a:r>
            <a:r>
              <a:rPr lang="en-US" altLang="ja-JP" sz="2000" dirty="0" err="1"/>
              <a:t>std</a:t>
            </a:r>
            <a:r>
              <a:rPr lang="en-US" altLang="ja-JP" sz="2000" dirty="0"/>
              <a:t>;</a:t>
            </a:r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/>
              <a:t>class </a:t>
            </a:r>
            <a:r>
              <a:rPr lang="en-US" altLang="ja-JP" sz="2000" dirty="0" smtClean="0"/>
              <a:t>Calculator1 </a:t>
            </a:r>
            <a:r>
              <a:rPr lang="en-US" altLang="ja-JP" sz="2000" dirty="0"/>
              <a:t>{</a:t>
            </a:r>
          </a:p>
          <a:p>
            <a:pPr marL="0" indent="0">
              <a:buNone/>
            </a:pPr>
            <a:r>
              <a:rPr lang="en-US" altLang="ja-JP" sz="2000" dirty="0"/>
              <a:t>private:</a:t>
            </a:r>
          </a:p>
          <a:p>
            <a:pPr marL="0" indent="0">
              <a:buNone/>
            </a:pPr>
            <a:r>
              <a:rPr lang="en-US" altLang="ja-JP" sz="2000" dirty="0"/>
              <a:t>  double </a:t>
            </a:r>
            <a:r>
              <a:rPr lang="en-US" altLang="ja-JP" sz="2000" dirty="0" err="1"/>
              <a:t>val</a:t>
            </a:r>
            <a:r>
              <a:rPr lang="en-US" altLang="ja-JP" sz="2000" dirty="0"/>
              <a:t>; </a:t>
            </a:r>
            <a:r>
              <a:rPr lang="en-US" altLang="ja-JP" sz="2000" dirty="0">
                <a:solidFill>
                  <a:srgbClr val="FF0000"/>
                </a:solidFill>
              </a:rPr>
              <a:t>// </a:t>
            </a:r>
            <a:r>
              <a:rPr lang="ja-JP" altLang="en-US" sz="2000" dirty="0">
                <a:solidFill>
                  <a:srgbClr val="FF0000"/>
                </a:solidFill>
              </a:rPr>
              <a:t>計算機内部で記憶している値</a:t>
            </a:r>
          </a:p>
          <a:p>
            <a:pPr marL="0" indent="0">
              <a:buNone/>
            </a:pPr>
            <a:endParaRPr lang="ja-JP" altLang="en-US" sz="2000" dirty="0"/>
          </a:p>
          <a:p>
            <a:pPr marL="0" indent="0">
              <a:buNone/>
            </a:pPr>
            <a:r>
              <a:rPr lang="en-US" altLang="ja-JP" sz="2000" dirty="0"/>
              <a:t>public:</a:t>
            </a:r>
          </a:p>
          <a:p>
            <a:pPr marL="0" indent="0">
              <a:buNone/>
            </a:pPr>
            <a:r>
              <a:rPr lang="en-US" altLang="ja-JP" sz="2000" dirty="0" smtClean="0"/>
              <a:t>  Calculator1() { </a:t>
            </a:r>
            <a:r>
              <a:rPr lang="en-US" altLang="ja-JP" sz="2000" dirty="0" smtClean="0">
                <a:solidFill>
                  <a:srgbClr val="FF0000"/>
                </a:solidFill>
              </a:rPr>
              <a:t>// </a:t>
            </a:r>
            <a:r>
              <a:rPr lang="ja-JP" altLang="en-US" sz="2000" dirty="0">
                <a:solidFill>
                  <a:srgbClr val="FF0000"/>
                </a:solidFill>
              </a:rPr>
              <a:t>コンストラクタ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/>
              <a:t>    clear(); </a:t>
            </a:r>
            <a:r>
              <a:rPr lang="en-US" altLang="ja-JP" sz="2000" dirty="0">
                <a:solidFill>
                  <a:srgbClr val="FF0000"/>
                </a:solidFill>
              </a:rPr>
              <a:t>// </a:t>
            </a:r>
            <a:r>
              <a:rPr lang="ja-JP" altLang="en-US" sz="2000" dirty="0">
                <a:solidFill>
                  <a:srgbClr val="FF0000"/>
                </a:solidFill>
              </a:rPr>
              <a:t>値のクリア</a:t>
            </a:r>
          </a:p>
          <a:p>
            <a:pPr marL="0" indent="0">
              <a:buNone/>
            </a:pPr>
            <a:r>
              <a:rPr lang="ja-JP" altLang="en-US" sz="2000" dirty="0"/>
              <a:t>  </a:t>
            </a:r>
            <a:r>
              <a:rPr lang="en-US" altLang="ja-JP" sz="2000" dirty="0" smtClean="0"/>
              <a:t>}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角丸四角形吹き出し 4"/>
          <p:cNvSpPr/>
          <p:nvPr/>
        </p:nvSpPr>
        <p:spPr>
          <a:xfrm>
            <a:off x="6174873" y="372176"/>
            <a:ext cx="4044677" cy="684397"/>
          </a:xfrm>
          <a:prstGeom prst="wedgeRoundRectCallout">
            <a:avLst>
              <a:gd name="adj1" fmla="val -29432"/>
              <a:gd name="adj2" fmla="val 9200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ex6_calculator1.cc</a:t>
            </a:r>
            <a:endParaRPr lang="ja-JP" altLang="en-US" dirty="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5441245" y="1344228"/>
            <a:ext cx="4717172" cy="56063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/>
              <a:t> </a:t>
            </a:r>
            <a:r>
              <a:rPr lang="en-US" altLang="ja-JP" sz="2400" dirty="0"/>
              <a:t>void clear()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値のクリア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val</a:t>
            </a:r>
            <a:r>
              <a:rPr lang="en-US" altLang="ja-JP" sz="2400" dirty="0"/>
              <a:t> = 0;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smtClean="0"/>
              <a:t>}</a:t>
            </a:r>
          </a:p>
          <a:p>
            <a:pPr marL="0" indent="0">
              <a:buNone/>
            </a:pPr>
            <a:r>
              <a:rPr lang="en-US" altLang="ja-JP" sz="2400" dirty="0" smtClean="0"/>
              <a:t>  double </a:t>
            </a:r>
            <a:r>
              <a:rPr lang="en-US" altLang="ja-JP" sz="2400" dirty="0"/>
              <a:t>add(double val2) </a:t>
            </a:r>
            <a:r>
              <a:rPr lang="en-US" altLang="ja-JP" sz="2400" dirty="0" smtClean="0"/>
              <a:t>{ </a:t>
            </a:r>
            <a:r>
              <a:rPr lang="en-US" altLang="ja-JP" sz="2400" dirty="0" smtClean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足す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val</a:t>
            </a:r>
            <a:r>
              <a:rPr lang="en-US" altLang="ja-JP" sz="2400" dirty="0"/>
              <a:t> += val2;</a:t>
            </a:r>
          </a:p>
          <a:p>
            <a:pPr marL="0" indent="0">
              <a:buNone/>
            </a:pPr>
            <a:r>
              <a:rPr lang="en-US" altLang="ja-JP" sz="2400" dirty="0"/>
              <a:t>    return </a:t>
            </a:r>
            <a:r>
              <a:rPr lang="en-US" altLang="ja-JP" sz="2400" dirty="0" err="1"/>
              <a:t>val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}</a:t>
            </a:r>
          </a:p>
          <a:p>
            <a:pPr marL="0" indent="0">
              <a:buNone/>
            </a:pPr>
            <a:r>
              <a:rPr lang="ja-JP" altLang="en-US" sz="2400" dirty="0"/>
              <a:t> 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double </a:t>
            </a:r>
            <a:r>
              <a:rPr lang="en-US" altLang="ja-JP" sz="2400" dirty="0"/>
              <a:t>sub(double val2) </a:t>
            </a:r>
            <a:r>
              <a:rPr lang="en-US" altLang="ja-JP" sz="2400" dirty="0" smtClean="0"/>
              <a:t>{ </a:t>
            </a:r>
            <a:r>
              <a:rPr lang="en-US" altLang="ja-JP" sz="2400" dirty="0" smtClean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引く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val</a:t>
            </a:r>
            <a:r>
              <a:rPr lang="en-US" altLang="ja-JP" sz="2400" dirty="0"/>
              <a:t> -= val2;</a:t>
            </a:r>
          </a:p>
          <a:p>
            <a:pPr marL="0" indent="0">
              <a:buNone/>
            </a:pPr>
            <a:r>
              <a:rPr lang="en-US" altLang="ja-JP" sz="2400" dirty="0"/>
              <a:t>    return </a:t>
            </a:r>
            <a:r>
              <a:rPr lang="en-US" altLang="ja-JP" sz="2400" dirty="0" err="1"/>
              <a:t>val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smtClean="0"/>
              <a:t>}</a:t>
            </a:r>
          </a:p>
          <a:p>
            <a:pPr marL="0" indent="0">
              <a:buNone/>
            </a:pPr>
            <a:r>
              <a:rPr lang="en-US" altLang="ja-JP" sz="2400" dirty="0" smtClean="0"/>
              <a:t> 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現在の値を返す</a:t>
            </a:r>
          </a:p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en-US" altLang="ja-JP" sz="2400" dirty="0"/>
              <a:t>double </a:t>
            </a:r>
            <a:r>
              <a:rPr lang="en-US" altLang="ja-JP" sz="2400" dirty="0" err="1"/>
              <a:t>get_val</a:t>
            </a:r>
            <a:r>
              <a:rPr lang="en-US" altLang="ja-JP" sz="2400" dirty="0"/>
              <a:t>() {</a:t>
            </a:r>
          </a:p>
          <a:p>
            <a:pPr marL="0" indent="0">
              <a:buNone/>
            </a:pPr>
            <a:r>
              <a:rPr lang="en-US" altLang="ja-JP" sz="2400" dirty="0"/>
              <a:t>    return </a:t>
            </a:r>
            <a:r>
              <a:rPr lang="en-US" altLang="ja-JP" sz="2400" dirty="0" err="1"/>
              <a:t>val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}</a:t>
            </a:r>
          </a:p>
          <a:p>
            <a:pPr marL="0" indent="0">
              <a:buNone/>
            </a:pPr>
            <a:r>
              <a:rPr lang="en-US" altLang="ja-JP" sz="2400" dirty="0"/>
              <a:t>};</a:t>
            </a:r>
          </a:p>
        </p:txBody>
      </p:sp>
      <p:sp>
        <p:nvSpPr>
          <p:cNvPr id="7" name="角丸四角形吹き出し 6"/>
          <p:cNvSpPr/>
          <p:nvPr/>
        </p:nvSpPr>
        <p:spPr>
          <a:xfrm>
            <a:off x="669359" y="6046388"/>
            <a:ext cx="4467861" cy="904174"/>
          </a:xfrm>
          <a:prstGeom prst="wedgeRoundRectCallout">
            <a:avLst>
              <a:gd name="adj1" fmla="val -33980"/>
              <a:gd name="adj2" fmla="val -92775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コンストラクタの中で関数を呼び出すこともできる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4838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計算機（加減算のみ）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200" dirty="0" err="1" smtClean="0"/>
              <a:t>int</a:t>
            </a:r>
            <a:r>
              <a:rPr lang="en-US" altLang="ja-JP" sz="2200" dirty="0" smtClean="0"/>
              <a:t> main() {</a:t>
            </a:r>
          </a:p>
          <a:p>
            <a:pPr marL="0" indent="0">
              <a:buNone/>
            </a:pPr>
            <a:r>
              <a:rPr lang="en-US" altLang="ja-JP" sz="2200" dirty="0" smtClean="0"/>
              <a:t>  string </a:t>
            </a:r>
            <a:r>
              <a:rPr lang="en-US" altLang="ja-JP" sz="2200" dirty="0" err="1" smtClean="0"/>
              <a:t>ope</a:t>
            </a:r>
            <a:r>
              <a:rPr lang="en-US" altLang="ja-JP" sz="2200" dirty="0" smtClean="0"/>
              <a:t>; </a:t>
            </a:r>
            <a:r>
              <a:rPr lang="en-US" altLang="ja-JP" sz="2200" dirty="0" smtClean="0">
                <a:solidFill>
                  <a:srgbClr val="FF0000"/>
                </a:solidFill>
              </a:rPr>
              <a:t>// </a:t>
            </a:r>
            <a:r>
              <a:rPr lang="ja-JP" altLang="en-US" sz="2200" dirty="0" smtClean="0">
                <a:solidFill>
                  <a:srgbClr val="FF0000"/>
                </a:solidFill>
              </a:rPr>
              <a:t>コマンド入力用</a:t>
            </a:r>
          </a:p>
          <a:p>
            <a:pPr marL="0" indent="0">
              <a:buNone/>
            </a:pPr>
            <a:r>
              <a:rPr lang="ja-JP" altLang="en-US" sz="2200" dirty="0" smtClean="0"/>
              <a:t>  </a:t>
            </a:r>
            <a:r>
              <a:rPr lang="en-US" altLang="ja-JP" sz="2200" dirty="0" smtClean="0"/>
              <a:t>double n; </a:t>
            </a:r>
            <a:r>
              <a:rPr lang="en-US" altLang="ja-JP" sz="2200" dirty="0" smtClean="0">
                <a:solidFill>
                  <a:srgbClr val="FF0000"/>
                </a:solidFill>
              </a:rPr>
              <a:t>// </a:t>
            </a:r>
            <a:r>
              <a:rPr lang="ja-JP" altLang="en-US" sz="2200" dirty="0" smtClean="0">
                <a:solidFill>
                  <a:srgbClr val="FF0000"/>
                </a:solidFill>
              </a:rPr>
              <a:t>数値入力用</a:t>
            </a:r>
          </a:p>
          <a:p>
            <a:pPr marL="0" indent="0">
              <a:buNone/>
            </a:pPr>
            <a:r>
              <a:rPr lang="ja-JP" altLang="en-US" sz="2200" dirty="0" smtClean="0"/>
              <a:t>  </a:t>
            </a:r>
            <a:r>
              <a:rPr lang="en-US" altLang="ja-JP" sz="2200" dirty="0" smtClean="0"/>
              <a:t>Calculator1 </a:t>
            </a:r>
            <a:r>
              <a:rPr lang="en-US" altLang="ja-JP" sz="2200" dirty="0" err="1" smtClean="0"/>
              <a:t>calc</a:t>
            </a:r>
            <a:r>
              <a:rPr lang="en-US" altLang="ja-JP" sz="2200" dirty="0" smtClean="0"/>
              <a:t>; </a:t>
            </a:r>
            <a:r>
              <a:rPr lang="en-US" altLang="ja-JP" sz="2200" dirty="0" smtClean="0">
                <a:solidFill>
                  <a:srgbClr val="FF0000"/>
                </a:solidFill>
              </a:rPr>
              <a:t>// </a:t>
            </a:r>
            <a:r>
              <a:rPr lang="ja-JP" altLang="en-US" sz="2200" dirty="0" smtClean="0">
                <a:solidFill>
                  <a:srgbClr val="FF0000"/>
                </a:solidFill>
              </a:rPr>
              <a:t>計算機のオブジェクトを作る</a:t>
            </a:r>
          </a:p>
          <a:p>
            <a:pPr marL="0" indent="0">
              <a:buNone/>
            </a:pPr>
            <a:endParaRPr lang="ja-JP" altLang="en-US" sz="2200" dirty="0" smtClean="0"/>
          </a:p>
          <a:p>
            <a:pPr marL="0" indent="0">
              <a:buNone/>
            </a:pPr>
            <a:r>
              <a:rPr lang="ja-JP" altLang="en-US" sz="2200" dirty="0" smtClean="0"/>
              <a:t>  </a:t>
            </a:r>
            <a:r>
              <a:rPr lang="en-US" altLang="ja-JP" sz="2200" dirty="0" err="1" smtClean="0"/>
              <a:t>cout</a:t>
            </a:r>
            <a:r>
              <a:rPr lang="en-US" altLang="ja-JP" sz="2200" dirty="0" smtClean="0"/>
              <a:t> &lt;&lt; "Input an operation and a number separated by space (ex. \"+ 10\" to add 10)." &lt;&lt; </a:t>
            </a:r>
            <a:r>
              <a:rPr lang="en-US" altLang="ja-JP" sz="2200" dirty="0" err="1" smtClean="0"/>
              <a:t>endl</a:t>
            </a:r>
            <a:endParaRPr lang="en-US" altLang="ja-JP" sz="2200" dirty="0" smtClean="0"/>
          </a:p>
          <a:p>
            <a:pPr marL="0" indent="0">
              <a:buNone/>
            </a:pPr>
            <a:r>
              <a:rPr lang="en-US" altLang="ja-JP" sz="2200" dirty="0" smtClean="0"/>
              <a:t>       &lt;&lt; "Input \"=\" to show the current value." &lt;&lt; </a:t>
            </a:r>
            <a:r>
              <a:rPr lang="en-US" altLang="ja-JP" sz="2200" dirty="0" err="1" smtClean="0"/>
              <a:t>endl</a:t>
            </a:r>
            <a:endParaRPr lang="en-US" altLang="ja-JP" sz="2200" dirty="0" smtClean="0"/>
          </a:p>
          <a:p>
            <a:pPr marL="0" indent="0">
              <a:buNone/>
            </a:pPr>
            <a:r>
              <a:rPr lang="en-US" altLang="ja-JP" sz="2200" dirty="0" smtClean="0"/>
              <a:t>       &lt;&lt; "Input \"clear\" to clear." &lt;&lt; </a:t>
            </a:r>
            <a:r>
              <a:rPr lang="en-US" altLang="ja-JP" sz="2200" dirty="0" err="1" smtClean="0"/>
              <a:t>endl</a:t>
            </a:r>
            <a:endParaRPr lang="en-US" altLang="ja-JP" sz="2200" dirty="0" smtClean="0"/>
          </a:p>
          <a:p>
            <a:pPr marL="0" indent="0">
              <a:buNone/>
            </a:pPr>
            <a:r>
              <a:rPr lang="en-US" altLang="ja-JP" sz="2200" dirty="0" smtClean="0"/>
              <a:t>       &lt;&lt; "Press </a:t>
            </a:r>
            <a:r>
              <a:rPr lang="en-US" altLang="ja-JP" sz="2200" dirty="0" err="1" smtClean="0"/>
              <a:t>Ctrl+c</a:t>
            </a:r>
            <a:r>
              <a:rPr lang="en-US" altLang="ja-JP" sz="2200" dirty="0" smtClean="0"/>
              <a:t> to quit." &lt;&lt; </a:t>
            </a:r>
            <a:r>
              <a:rPr lang="en-US" altLang="ja-JP" sz="2200" dirty="0" err="1" smtClean="0"/>
              <a:t>endl</a:t>
            </a:r>
            <a:r>
              <a:rPr lang="en-US" altLang="ja-JP" sz="2200" dirty="0" smtClean="0"/>
              <a:t>;</a:t>
            </a:r>
          </a:p>
          <a:p>
            <a:pPr marL="0" indent="0">
              <a:buNone/>
            </a:pPr>
            <a:r>
              <a:rPr lang="en-US" altLang="ja-JP" sz="2200" dirty="0" smtClean="0"/>
              <a:t>  </a:t>
            </a:r>
            <a:r>
              <a:rPr lang="en-US" altLang="ja-JP" sz="2200" dirty="0" err="1" smtClean="0"/>
              <a:t>cout</a:t>
            </a:r>
            <a:r>
              <a:rPr lang="en-US" altLang="ja-JP" sz="2200" dirty="0" smtClean="0"/>
              <a:t> &lt;&lt; "Current value: "  &lt;&lt; </a:t>
            </a:r>
            <a:r>
              <a:rPr lang="en-US" altLang="ja-JP" sz="2200" dirty="0" err="1" smtClean="0"/>
              <a:t>calc.get_val</a:t>
            </a:r>
            <a:r>
              <a:rPr lang="en-US" altLang="ja-JP" sz="2200" dirty="0" smtClean="0"/>
              <a:t>() &lt;&lt; </a:t>
            </a:r>
            <a:r>
              <a:rPr lang="en-US" altLang="ja-JP" sz="2200" dirty="0" err="1" smtClean="0"/>
              <a:t>endl</a:t>
            </a:r>
            <a:r>
              <a:rPr lang="en-US" altLang="ja-JP" sz="2200" dirty="0" smtClean="0"/>
              <a:t>;</a:t>
            </a:r>
          </a:p>
          <a:p>
            <a:pPr marL="0" indent="0">
              <a:buNone/>
            </a:pPr>
            <a:endParaRPr lang="en-US" altLang="ja-JP" sz="2200" dirty="0" err="1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2" name="角丸四角形 11"/>
          <p:cNvSpPr/>
          <p:nvPr/>
        </p:nvSpPr>
        <p:spPr>
          <a:xfrm>
            <a:off x="5166001" y="688982"/>
            <a:ext cx="947738" cy="46092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続き</a:t>
            </a:r>
            <a:endParaRPr kumimoji="1" lang="ja-JP" altLang="en-US" dirty="0"/>
          </a:p>
        </p:txBody>
      </p:sp>
      <p:sp>
        <p:nvSpPr>
          <p:cNvPr id="15" name="角丸四角形吹き出し 14"/>
          <p:cNvSpPr/>
          <p:nvPr/>
        </p:nvSpPr>
        <p:spPr>
          <a:xfrm>
            <a:off x="6389361" y="601484"/>
            <a:ext cx="4044677" cy="684397"/>
          </a:xfrm>
          <a:prstGeom prst="wedgeRoundRectCallout">
            <a:avLst>
              <a:gd name="adj1" fmla="val -29432"/>
              <a:gd name="adj2" fmla="val 9200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ex6_calculator1.cc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3631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計算機（加減算のみ）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sz="2400" dirty="0" smtClean="0"/>
              <a:t>  </a:t>
            </a:r>
            <a:r>
              <a:rPr lang="en-US" altLang="ja-JP" sz="2400" dirty="0" smtClean="0"/>
              <a:t>while(1</a:t>
            </a:r>
            <a:r>
              <a:rPr lang="en-US" altLang="ja-JP" sz="2400" dirty="0"/>
              <a:t>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無限ループ</a:t>
            </a:r>
          </a:p>
          <a:p>
            <a:pPr marL="0" indent="0">
              <a:buNone/>
            </a:pPr>
            <a:endParaRPr lang="ja-JP" altLang="en-US" sz="2400" dirty="0"/>
          </a:p>
          <a:p>
            <a:pPr marL="0" indent="0">
              <a:buNone/>
            </a:pPr>
            <a:r>
              <a:rPr lang="ja-JP" altLang="en-US" sz="2400" dirty="0"/>
              <a:t>    </a:t>
            </a:r>
            <a:r>
              <a:rPr lang="en-US" altLang="ja-JP" sz="2400" dirty="0" err="1"/>
              <a:t>cin</a:t>
            </a:r>
            <a:r>
              <a:rPr lang="en-US" altLang="ja-JP" sz="2400" dirty="0"/>
              <a:t> &gt;&gt; </a:t>
            </a:r>
            <a:r>
              <a:rPr lang="en-US" altLang="ja-JP" sz="2400" dirty="0" err="1"/>
              <a:t>ope</a:t>
            </a:r>
            <a:r>
              <a:rPr lang="en-US" altLang="ja-JP" sz="2400" dirty="0"/>
              <a:t>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キーボードからコマンドを入力する</a:t>
            </a:r>
          </a:p>
          <a:p>
            <a:pPr marL="0" indent="0">
              <a:buNone/>
            </a:pPr>
            <a:endParaRPr lang="ja-JP" altLang="en-US" sz="2400" dirty="0"/>
          </a:p>
          <a:p>
            <a:pPr marL="0" indent="0">
              <a:buNone/>
            </a:pPr>
            <a:r>
              <a:rPr lang="ja-JP" altLang="en-US" sz="2400" dirty="0"/>
              <a:t>    </a:t>
            </a:r>
            <a:r>
              <a:rPr lang="en-US" altLang="ja-JP" sz="2400" dirty="0"/>
              <a:t>if (</a:t>
            </a:r>
            <a:r>
              <a:rPr lang="en-US" altLang="ja-JP" sz="2400" dirty="0" err="1"/>
              <a:t>ope</a:t>
            </a:r>
            <a:r>
              <a:rPr lang="en-US" altLang="ja-JP" sz="2400" dirty="0"/>
              <a:t>=="+")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コマンドが </a:t>
            </a:r>
            <a:r>
              <a:rPr lang="en-US" altLang="ja-JP" sz="2400" dirty="0">
                <a:solidFill>
                  <a:srgbClr val="FF0000"/>
                </a:solidFill>
              </a:rPr>
              <a:t>"+" </a:t>
            </a:r>
            <a:r>
              <a:rPr lang="ja-JP" altLang="en-US" sz="2400" dirty="0">
                <a:solidFill>
                  <a:srgbClr val="FF0000"/>
                </a:solidFill>
              </a:rPr>
              <a:t>か調べる</a:t>
            </a:r>
          </a:p>
          <a:p>
            <a:pPr marL="0" indent="0">
              <a:buNone/>
            </a:pPr>
            <a:r>
              <a:rPr lang="ja-JP" altLang="en-US" sz="2400" dirty="0"/>
              <a:t>      </a:t>
            </a:r>
            <a:r>
              <a:rPr lang="en-US" altLang="ja-JP" sz="2400" dirty="0" err="1"/>
              <a:t>cin</a:t>
            </a:r>
            <a:r>
              <a:rPr lang="en-US" altLang="ja-JP" sz="2400" dirty="0"/>
              <a:t> &gt;&gt; n;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キーボードから数字を入力する</a:t>
            </a:r>
          </a:p>
          <a:p>
            <a:pPr marL="0" indent="0">
              <a:buNone/>
            </a:pPr>
            <a:r>
              <a:rPr lang="ja-JP" altLang="en-US" sz="2400" dirty="0"/>
              <a:t>    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"Result: "  &lt;&lt; </a:t>
            </a:r>
            <a:r>
              <a:rPr lang="en-US" altLang="ja-JP" sz="2400" dirty="0" err="1"/>
              <a:t>calc.add</a:t>
            </a:r>
            <a:r>
              <a:rPr lang="en-US" altLang="ja-JP" sz="2400" dirty="0"/>
              <a:t>(n)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    continue;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無限ループの最初に戻る</a:t>
            </a:r>
          </a:p>
          <a:p>
            <a:pPr marL="0" indent="0">
              <a:buNone/>
            </a:pPr>
            <a:r>
              <a:rPr lang="ja-JP" altLang="en-US" sz="2400" dirty="0"/>
              <a:t>    </a:t>
            </a:r>
            <a:r>
              <a:rPr lang="en-US" altLang="ja-JP" sz="2400" dirty="0"/>
              <a:t>}</a:t>
            </a:r>
          </a:p>
          <a:p>
            <a:pPr marL="0" indent="0">
              <a:buNone/>
            </a:pPr>
            <a:r>
              <a:rPr lang="en-US" altLang="ja-JP" sz="2400" dirty="0"/>
              <a:t>    if (</a:t>
            </a:r>
            <a:r>
              <a:rPr lang="en-US" altLang="ja-JP" sz="2400" dirty="0" err="1"/>
              <a:t>ope</a:t>
            </a:r>
            <a:r>
              <a:rPr lang="en-US" altLang="ja-JP" sz="2400" dirty="0"/>
              <a:t>=="-")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コマンドが </a:t>
            </a:r>
            <a:r>
              <a:rPr lang="en-US" altLang="ja-JP" sz="2400" dirty="0">
                <a:solidFill>
                  <a:srgbClr val="FF0000"/>
                </a:solidFill>
              </a:rPr>
              <a:t>"-" </a:t>
            </a:r>
            <a:r>
              <a:rPr lang="ja-JP" altLang="en-US" sz="2400" dirty="0">
                <a:solidFill>
                  <a:srgbClr val="FF0000"/>
                </a:solidFill>
              </a:rPr>
              <a:t>か調べる</a:t>
            </a:r>
          </a:p>
          <a:p>
            <a:pPr marL="0" indent="0">
              <a:buNone/>
            </a:pPr>
            <a:r>
              <a:rPr lang="ja-JP" altLang="en-US" sz="2400" dirty="0"/>
              <a:t>      </a:t>
            </a:r>
            <a:r>
              <a:rPr lang="en-US" altLang="ja-JP" sz="2400" dirty="0" err="1"/>
              <a:t>cin</a:t>
            </a:r>
            <a:r>
              <a:rPr lang="en-US" altLang="ja-JP" sz="2400" dirty="0"/>
              <a:t> &gt;&gt; n;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キーボードから数字を入力する</a:t>
            </a:r>
          </a:p>
          <a:p>
            <a:pPr marL="0" indent="0">
              <a:buNone/>
            </a:pPr>
            <a:r>
              <a:rPr lang="ja-JP" altLang="en-US" sz="2400" dirty="0"/>
              <a:t>    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"Result: "  &lt;&lt; </a:t>
            </a:r>
            <a:r>
              <a:rPr lang="en-US" altLang="ja-JP" sz="2400" dirty="0" err="1"/>
              <a:t>calc.sub</a:t>
            </a:r>
            <a:r>
              <a:rPr lang="en-US" altLang="ja-JP" sz="2400" dirty="0"/>
              <a:t>(n)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    continue;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無限ループの最初に戻る</a:t>
            </a:r>
          </a:p>
          <a:p>
            <a:pPr marL="0" indent="0">
              <a:buNone/>
            </a:pPr>
            <a:r>
              <a:rPr lang="ja-JP" altLang="en-US" sz="2400" dirty="0"/>
              <a:t>    </a:t>
            </a:r>
            <a:r>
              <a:rPr lang="en-US" altLang="ja-JP" sz="2400" dirty="0"/>
              <a:t>}</a:t>
            </a:r>
            <a:endParaRPr lang="en-US" altLang="ja-JP" sz="24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2" name="角丸四角形 11"/>
          <p:cNvSpPr/>
          <p:nvPr/>
        </p:nvSpPr>
        <p:spPr>
          <a:xfrm>
            <a:off x="5166001" y="688982"/>
            <a:ext cx="947738" cy="46092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続き</a:t>
            </a:r>
            <a:endParaRPr kumimoji="1" lang="ja-JP" altLang="en-US" dirty="0"/>
          </a:p>
        </p:txBody>
      </p:sp>
      <p:sp>
        <p:nvSpPr>
          <p:cNvPr id="15" name="角丸四角形吹き出し 14"/>
          <p:cNvSpPr/>
          <p:nvPr/>
        </p:nvSpPr>
        <p:spPr>
          <a:xfrm>
            <a:off x="6389361" y="601484"/>
            <a:ext cx="4044677" cy="684397"/>
          </a:xfrm>
          <a:prstGeom prst="wedgeRoundRectCallout">
            <a:avLst>
              <a:gd name="adj1" fmla="val -29432"/>
              <a:gd name="adj2" fmla="val 9200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ex6_calculator1.cc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618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計算機（加減算のみ）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ja-JP" sz="2400" dirty="0"/>
              <a:t> if (</a:t>
            </a:r>
            <a:r>
              <a:rPr lang="en-US" altLang="ja-JP" sz="2400" dirty="0" err="1"/>
              <a:t>ope</a:t>
            </a:r>
            <a:r>
              <a:rPr lang="en-US" altLang="ja-JP" sz="2400" dirty="0"/>
              <a:t>=="=")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コマンドが </a:t>
            </a:r>
            <a:r>
              <a:rPr lang="en-US" altLang="ja-JP" sz="2400" dirty="0">
                <a:solidFill>
                  <a:srgbClr val="FF0000"/>
                </a:solidFill>
              </a:rPr>
              <a:t>"=" </a:t>
            </a:r>
            <a:r>
              <a:rPr lang="ja-JP" altLang="en-US" sz="2400" dirty="0">
                <a:solidFill>
                  <a:srgbClr val="FF0000"/>
                </a:solidFill>
              </a:rPr>
              <a:t>か調べる</a:t>
            </a:r>
          </a:p>
          <a:p>
            <a:pPr marL="0" indent="0">
              <a:buNone/>
            </a:pPr>
            <a:r>
              <a:rPr lang="ja-JP" altLang="en-US" sz="2400" dirty="0"/>
              <a:t>    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"Current value: "  &lt;&lt; </a:t>
            </a:r>
            <a:r>
              <a:rPr lang="en-US" altLang="ja-JP" sz="2400" dirty="0" err="1"/>
              <a:t>calc.get_val</a:t>
            </a:r>
            <a:r>
              <a:rPr lang="en-US" altLang="ja-JP" sz="2400" dirty="0"/>
              <a:t>()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    continue;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無限ループの最初に戻る</a:t>
            </a:r>
          </a:p>
          <a:p>
            <a:pPr marL="0" indent="0">
              <a:buNone/>
            </a:pPr>
            <a:r>
              <a:rPr lang="ja-JP" altLang="en-US" sz="2400" dirty="0"/>
              <a:t>    </a:t>
            </a:r>
            <a:r>
              <a:rPr lang="en-US" altLang="ja-JP" sz="2400" dirty="0"/>
              <a:t>}</a:t>
            </a:r>
          </a:p>
          <a:p>
            <a:pPr marL="0" indent="0">
              <a:buNone/>
            </a:pPr>
            <a:r>
              <a:rPr lang="en-US" altLang="ja-JP" sz="2400" dirty="0"/>
              <a:t>    if (</a:t>
            </a:r>
            <a:r>
              <a:rPr lang="en-US" altLang="ja-JP" sz="2400" dirty="0" err="1"/>
              <a:t>ope</a:t>
            </a:r>
            <a:r>
              <a:rPr lang="en-US" altLang="ja-JP" sz="2400" dirty="0"/>
              <a:t>=="clear")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コマンドが </a:t>
            </a:r>
            <a:r>
              <a:rPr lang="en-US" altLang="ja-JP" sz="2400" dirty="0">
                <a:solidFill>
                  <a:srgbClr val="FF0000"/>
                </a:solidFill>
              </a:rPr>
              <a:t>"clear" </a:t>
            </a:r>
            <a:r>
              <a:rPr lang="ja-JP" altLang="en-US" sz="2400" dirty="0">
                <a:solidFill>
                  <a:srgbClr val="FF0000"/>
                </a:solidFill>
              </a:rPr>
              <a:t>か調べる</a:t>
            </a:r>
          </a:p>
          <a:p>
            <a:pPr marL="0" indent="0">
              <a:buNone/>
            </a:pPr>
            <a:r>
              <a:rPr lang="ja-JP" altLang="en-US" sz="2400" dirty="0"/>
              <a:t>      </a:t>
            </a:r>
            <a:r>
              <a:rPr lang="en-US" altLang="ja-JP" sz="2400" dirty="0" err="1"/>
              <a:t>calc.clear</a:t>
            </a:r>
            <a:r>
              <a:rPr lang="en-US" altLang="ja-JP" sz="2400" dirty="0"/>
              <a:t>();</a:t>
            </a:r>
          </a:p>
          <a:p>
            <a:pPr marL="0" indent="0">
              <a:buNone/>
            </a:pPr>
            <a:r>
              <a:rPr lang="en-US" altLang="ja-JP" sz="2400" dirty="0"/>
              <a:t>    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"Result: "  &lt;&lt; </a:t>
            </a:r>
            <a:r>
              <a:rPr lang="en-US" altLang="ja-JP" sz="2400" dirty="0" err="1"/>
              <a:t>calc.get_val</a:t>
            </a:r>
            <a:r>
              <a:rPr lang="en-US" altLang="ja-JP" sz="2400" dirty="0"/>
              <a:t>()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    continue;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無限ループの最初に戻る</a:t>
            </a:r>
          </a:p>
          <a:p>
            <a:pPr marL="0" indent="0">
              <a:buNone/>
            </a:pPr>
            <a:r>
              <a:rPr lang="ja-JP" altLang="en-US" sz="2400" dirty="0"/>
              <a:t>    </a:t>
            </a:r>
            <a:r>
              <a:rPr lang="en-US" altLang="ja-JP" sz="2400" dirty="0"/>
              <a:t>}</a:t>
            </a:r>
          </a:p>
          <a:p>
            <a:pPr marL="0" indent="0"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"Invalid command! ignored."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}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  return 0;</a:t>
            </a:r>
          </a:p>
          <a:p>
            <a:pPr marL="0" indent="0">
              <a:buNone/>
            </a:pPr>
            <a:r>
              <a:rPr lang="en-US" altLang="ja-JP" sz="2400" dirty="0"/>
              <a:t>}</a:t>
            </a:r>
            <a:endParaRPr lang="en-US" altLang="ja-JP" sz="24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2" name="角丸四角形 11"/>
          <p:cNvSpPr/>
          <p:nvPr/>
        </p:nvSpPr>
        <p:spPr>
          <a:xfrm>
            <a:off x="5166001" y="688982"/>
            <a:ext cx="947738" cy="46092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続き</a:t>
            </a:r>
            <a:endParaRPr kumimoji="1" lang="ja-JP" altLang="en-US" dirty="0"/>
          </a:p>
        </p:txBody>
      </p:sp>
      <p:sp>
        <p:nvSpPr>
          <p:cNvPr id="15" name="角丸四角形吹き出し 14"/>
          <p:cNvSpPr/>
          <p:nvPr/>
        </p:nvSpPr>
        <p:spPr>
          <a:xfrm>
            <a:off x="6389361" y="601484"/>
            <a:ext cx="4044677" cy="684397"/>
          </a:xfrm>
          <a:prstGeom prst="wedgeRoundRectCallout">
            <a:avLst>
              <a:gd name="adj1" fmla="val -29432"/>
              <a:gd name="adj2" fmla="val 9200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ex6_calculator1.cc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429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実行例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2360" indent="0">
              <a:buNone/>
            </a:pPr>
            <a:r>
              <a:rPr lang="en-US" altLang="ja-JP" sz="2400" dirty="0"/>
              <a:t>$ </a:t>
            </a:r>
            <a:r>
              <a:rPr lang="en-US" altLang="ja-JP" sz="2400" dirty="0">
                <a:solidFill>
                  <a:srgbClr val="00B050"/>
                </a:solidFill>
              </a:rPr>
              <a:t>./a.exe</a:t>
            </a:r>
          </a:p>
          <a:p>
            <a:pPr marL="52360" indent="0">
              <a:buNone/>
            </a:pPr>
            <a:r>
              <a:rPr lang="en-US" altLang="ja-JP" sz="2400" dirty="0"/>
              <a:t>Input an operation and a number separated by space (ex. "+ 10" to add 10).</a:t>
            </a:r>
          </a:p>
          <a:p>
            <a:pPr marL="52360" indent="0">
              <a:buNone/>
            </a:pPr>
            <a:r>
              <a:rPr lang="en-US" altLang="ja-JP" sz="2400" dirty="0"/>
              <a:t>Input "=" to show the current value.</a:t>
            </a:r>
          </a:p>
          <a:p>
            <a:pPr marL="52360" indent="0">
              <a:buNone/>
            </a:pPr>
            <a:r>
              <a:rPr lang="en-US" altLang="ja-JP" sz="2400" dirty="0"/>
              <a:t>Input "clear" to clear.</a:t>
            </a:r>
          </a:p>
          <a:p>
            <a:pPr marL="52360" indent="0">
              <a:buNone/>
            </a:pPr>
            <a:r>
              <a:rPr lang="en-US" altLang="ja-JP" sz="2400" dirty="0"/>
              <a:t>Press </a:t>
            </a:r>
            <a:r>
              <a:rPr lang="en-US" altLang="ja-JP" sz="2400" dirty="0" err="1"/>
              <a:t>Ctrl+c</a:t>
            </a:r>
            <a:r>
              <a:rPr lang="en-US" altLang="ja-JP" sz="2400" dirty="0"/>
              <a:t> to quit.</a:t>
            </a:r>
          </a:p>
          <a:p>
            <a:pPr marL="52360" indent="0">
              <a:buNone/>
            </a:pPr>
            <a:r>
              <a:rPr lang="en-US" altLang="ja-JP" sz="2400" dirty="0"/>
              <a:t>Current value: 0</a:t>
            </a:r>
          </a:p>
          <a:p>
            <a:pPr marL="52360" indent="0">
              <a:buNone/>
            </a:pPr>
            <a:r>
              <a:rPr lang="en-US" altLang="ja-JP" sz="2400" dirty="0">
                <a:solidFill>
                  <a:srgbClr val="00B050"/>
                </a:solidFill>
              </a:rPr>
              <a:t>+ 10</a:t>
            </a:r>
          </a:p>
          <a:p>
            <a:pPr marL="52360" indent="0">
              <a:buNone/>
            </a:pPr>
            <a:r>
              <a:rPr lang="en-US" altLang="ja-JP" sz="2400" dirty="0"/>
              <a:t>Result: 10</a:t>
            </a:r>
          </a:p>
          <a:p>
            <a:pPr marL="52360" indent="0">
              <a:buNone/>
            </a:pPr>
            <a:r>
              <a:rPr lang="en-US" altLang="ja-JP" sz="2400" dirty="0">
                <a:solidFill>
                  <a:srgbClr val="00B050"/>
                </a:solidFill>
              </a:rPr>
              <a:t>+ 100</a:t>
            </a:r>
          </a:p>
          <a:p>
            <a:pPr marL="52360" indent="0">
              <a:buNone/>
            </a:pPr>
            <a:r>
              <a:rPr lang="en-US" altLang="ja-JP" sz="2400" dirty="0"/>
              <a:t>Result: </a:t>
            </a:r>
            <a:r>
              <a:rPr lang="en-US" altLang="ja-JP" sz="2400" dirty="0" smtClean="0"/>
              <a:t>110</a:t>
            </a: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正方形/長方形 4"/>
          <p:cNvSpPr/>
          <p:nvPr/>
        </p:nvSpPr>
        <p:spPr>
          <a:xfrm>
            <a:off x="5125156" y="3973689"/>
            <a:ext cx="3860800" cy="13772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緑色の文字はユーザーが入力したものを表す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696012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実行例（続き）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2360" indent="0">
              <a:buNone/>
            </a:pPr>
            <a:r>
              <a:rPr lang="en-US" altLang="ja-JP" sz="2400" dirty="0">
                <a:solidFill>
                  <a:srgbClr val="00B050"/>
                </a:solidFill>
              </a:rPr>
              <a:t>- -50</a:t>
            </a:r>
          </a:p>
          <a:p>
            <a:pPr marL="52360" indent="0">
              <a:buNone/>
            </a:pPr>
            <a:r>
              <a:rPr lang="en-US" altLang="ja-JP" sz="2400" dirty="0"/>
              <a:t>Result: 160</a:t>
            </a:r>
          </a:p>
          <a:p>
            <a:pPr marL="52360" indent="0">
              <a:buNone/>
            </a:pPr>
            <a:r>
              <a:rPr lang="en-US" altLang="ja-JP" sz="2400" dirty="0" smtClean="0">
                <a:solidFill>
                  <a:srgbClr val="00B050"/>
                </a:solidFill>
              </a:rPr>
              <a:t>- </a:t>
            </a:r>
            <a:r>
              <a:rPr lang="en-US" altLang="ja-JP" sz="2400" dirty="0">
                <a:solidFill>
                  <a:srgbClr val="00B050"/>
                </a:solidFill>
              </a:rPr>
              <a:t>1000</a:t>
            </a:r>
          </a:p>
          <a:p>
            <a:pPr marL="52360" indent="0">
              <a:buNone/>
            </a:pPr>
            <a:r>
              <a:rPr lang="en-US" altLang="ja-JP" sz="2400" dirty="0"/>
              <a:t>Result: -840</a:t>
            </a:r>
          </a:p>
          <a:p>
            <a:pPr marL="52360" indent="0">
              <a:buNone/>
            </a:pPr>
            <a:r>
              <a:rPr lang="en-US" altLang="ja-JP" sz="2400" dirty="0">
                <a:solidFill>
                  <a:srgbClr val="00B050"/>
                </a:solidFill>
              </a:rPr>
              <a:t>clear</a:t>
            </a:r>
          </a:p>
          <a:p>
            <a:pPr marL="52360" indent="0">
              <a:buNone/>
            </a:pPr>
            <a:r>
              <a:rPr lang="en-US" altLang="ja-JP" sz="2400" dirty="0"/>
              <a:t>Result: 0</a:t>
            </a:r>
          </a:p>
          <a:p>
            <a:pPr marL="52360" indent="0">
              <a:buNone/>
            </a:pPr>
            <a:r>
              <a:rPr lang="en-US" altLang="ja-JP" sz="2400" dirty="0">
                <a:solidFill>
                  <a:srgbClr val="00B050"/>
                </a:solidFill>
              </a:rPr>
              <a:t>+ 10</a:t>
            </a:r>
          </a:p>
          <a:p>
            <a:pPr marL="52360" indent="0">
              <a:buNone/>
            </a:pPr>
            <a:r>
              <a:rPr lang="en-US" altLang="ja-JP" sz="2400" dirty="0"/>
              <a:t>Result: 10</a:t>
            </a:r>
          </a:p>
          <a:p>
            <a:pPr marL="52360" indent="0">
              <a:buNone/>
            </a:pPr>
            <a:r>
              <a:rPr lang="en-US" altLang="ja-JP" sz="2400" dirty="0">
                <a:solidFill>
                  <a:srgbClr val="00B050"/>
                </a:solidFill>
              </a:rPr>
              <a:t>=</a:t>
            </a:r>
          </a:p>
          <a:p>
            <a:pPr marL="52360" indent="0">
              <a:buNone/>
            </a:pPr>
            <a:r>
              <a:rPr lang="en-US" altLang="ja-JP" sz="2400" dirty="0"/>
              <a:t>Current value: 10</a:t>
            </a:r>
          </a:p>
          <a:p>
            <a:pPr marL="52360" indent="0">
              <a:buNone/>
            </a:pPr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591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授業の予定（後半）</a:t>
            </a:r>
            <a:endParaRPr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96971652"/>
              </p:ext>
            </p:extLst>
          </p:nvPr>
        </p:nvGraphicFramePr>
        <p:xfrm>
          <a:off x="534988" y="1344613"/>
          <a:ext cx="9820791" cy="5615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8563"/>
                <a:gridCol w="1716258"/>
                <a:gridCol w="5101883"/>
                <a:gridCol w="238408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effectLst/>
                        </a:rPr>
                        <a:t>#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effectLst/>
                        </a:rPr>
                        <a:t>月日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effectLst/>
                        </a:rPr>
                        <a:t>内容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effectLst/>
                        </a:rPr>
                        <a:t>担当者</a:t>
                      </a:r>
                    </a:p>
                  </a:txBody>
                  <a:tcPr marL="47625" marR="47625" marT="19050" marB="1905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effectLst/>
                        </a:rPr>
                        <a:t>7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effectLst/>
                        </a:rPr>
                        <a:t>11</a:t>
                      </a:r>
                      <a:r>
                        <a:rPr lang="ja-JP" altLang="en-US" sz="2400" dirty="0">
                          <a:effectLst/>
                        </a:rPr>
                        <a:t>月</a:t>
                      </a:r>
                      <a:r>
                        <a:rPr lang="en-US" altLang="ja-JP" sz="2400" dirty="0">
                          <a:effectLst/>
                        </a:rPr>
                        <a:t>13</a:t>
                      </a:r>
                      <a:r>
                        <a:rPr lang="ja-JP" altLang="en-US" sz="2400" dirty="0">
                          <a:effectLst/>
                        </a:rPr>
                        <a:t>日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effectLst/>
                        </a:rPr>
                        <a:t>C</a:t>
                      </a:r>
                      <a:r>
                        <a:rPr lang="ja-JP" altLang="en-US" sz="2400" dirty="0">
                          <a:effectLst/>
                        </a:rPr>
                        <a:t>言語の演習</a:t>
                      </a:r>
                      <a:r>
                        <a:rPr lang="en-US" altLang="ja-JP" sz="2400" dirty="0" smtClean="0">
                          <a:effectLst/>
                        </a:rPr>
                        <a:t>4</a:t>
                      </a:r>
                    </a:p>
                    <a:p>
                      <a:pPr algn="ctr"/>
                      <a:r>
                        <a:rPr lang="ja-JP" altLang="en-US" sz="2400" dirty="0" smtClean="0">
                          <a:effectLst/>
                        </a:rPr>
                        <a:t>（</a:t>
                      </a:r>
                      <a:r>
                        <a:rPr lang="ja-JP" altLang="en-US" sz="2400" dirty="0">
                          <a:effectLst/>
                        </a:rPr>
                        <a:t>ポインタの演算，列挙型）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effectLst/>
                        </a:rPr>
                        <a:t>内海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effectLst/>
                        </a:rPr>
                        <a:t>8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effectLst/>
                        </a:rPr>
                        <a:t>11</a:t>
                      </a:r>
                      <a:r>
                        <a:rPr lang="ja-JP" altLang="en-US" sz="2400" dirty="0">
                          <a:effectLst/>
                        </a:rPr>
                        <a:t>月</a:t>
                      </a:r>
                      <a:r>
                        <a:rPr lang="en-US" altLang="ja-JP" sz="2400" dirty="0">
                          <a:effectLst/>
                        </a:rPr>
                        <a:t>20</a:t>
                      </a:r>
                      <a:r>
                        <a:rPr lang="ja-JP" altLang="en-US" sz="2400" dirty="0">
                          <a:effectLst/>
                        </a:rPr>
                        <a:t>日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effectLst/>
                        </a:rPr>
                        <a:t>C</a:t>
                      </a:r>
                      <a:r>
                        <a:rPr lang="ja-JP" altLang="en-US" sz="2400" dirty="0">
                          <a:effectLst/>
                        </a:rPr>
                        <a:t>言語の演習課題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effectLst/>
                        </a:rPr>
                        <a:t>内海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effectLst/>
                        </a:rPr>
                        <a:t>9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11</a:t>
                      </a:r>
                      <a:r>
                        <a:rPr lang="ja-JP" altLang="en-US" sz="2400">
                          <a:effectLst/>
                        </a:rPr>
                        <a:t>月</a:t>
                      </a:r>
                      <a:r>
                        <a:rPr lang="en-US" altLang="ja-JP" sz="2400">
                          <a:effectLst/>
                        </a:rPr>
                        <a:t>27</a:t>
                      </a:r>
                      <a:r>
                        <a:rPr lang="ja-JP" altLang="en-US" sz="2400">
                          <a:effectLst/>
                        </a:rPr>
                        <a:t>日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solidFill>
                            <a:schemeClr val="tx1"/>
                          </a:solidFill>
                          <a:effectLst/>
                        </a:rPr>
                        <a:t>C++</a:t>
                      </a:r>
                      <a:r>
                        <a:rPr lang="ja-JP" altLang="en-US" sz="2400" dirty="0">
                          <a:solidFill>
                            <a:schemeClr val="tx1"/>
                          </a:solidFill>
                          <a:effectLst/>
                        </a:rPr>
                        <a:t>の演習</a:t>
                      </a:r>
                      <a:r>
                        <a:rPr lang="en-US" altLang="ja-JP" sz="2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ja-JP" altLang="en-US" sz="2400" dirty="0">
                          <a:solidFill>
                            <a:schemeClr val="tx1"/>
                          </a:solidFill>
                          <a:effectLst/>
                        </a:rPr>
                        <a:t>（クラス）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effectLst/>
                        </a:rPr>
                        <a:t>岩村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10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12</a:t>
                      </a:r>
                      <a:r>
                        <a:rPr lang="ja-JP" altLang="en-US" sz="2400">
                          <a:effectLst/>
                        </a:rPr>
                        <a:t>月 </a:t>
                      </a:r>
                      <a:r>
                        <a:rPr lang="en-US" altLang="ja-JP" sz="2400">
                          <a:effectLst/>
                        </a:rPr>
                        <a:t>4</a:t>
                      </a:r>
                      <a:r>
                        <a:rPr lang="ja-JP" altLang="en-US" sz="2400">
                          <a:effectLst/>
                        </a:rPr>
                        <a:t>日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solidFill>
                            <a:srgbClr val="FF0000"/>
                          </a:solidFill>
                          <a:effectLst/>
                        </a:rPr>
                        <a:t>C++</a:t>
                      </a:r>
                      <a:r>
                        <a:rPr lang="ja-JP" altLang="en-US" sz="2400" dirty="0">
                          <a:solidFill>
                            <a:srgbClr val="FF0000"/>
                          </a:solidFill>
                          <a:effectLst/>
                        </a:rPr>
                        <a:t>の演習</a:t>
                      </a:r>
                      <a:r>
                        <a:rPr lang="en-US" altLang="ja-JP" sz="24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ja-JP" altLang="en-US" sz="2400" dirty="0">
                          <a:solidFill>
                            <a:srgbClr val="FF0000"/>
                          </a:solidFill>
                          <a:effectLst/>
                        </a:rPr>
                        <a:t>（クラスの継承）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 smtClean="0">
                          <a:effectLst/>
                        </a:rPr>
                        <a:t>岩村</a:t>
                      </a:r>
                      <a:endParaRPr lang="en-US" altLang="ja-JP" sz="2400" dirty="0" smtClean="0">
                        <a:effectLst/>
                      </a:endParaRPr>
                    </a:p>
                    <a:p>
                      <a:pPr algn="ctr"/>
                      <a:r>
                        <a:rPr lang="ja-JP" altLang="en-US" sz="2400" dirty="0" smtClean="0">
                          <a:effectLst/>
                        </a:rPr>
                        <a:t> </a:t>
                      </a:r>
                      <a:r>
                        <a:rPr lang="en-US" altLang="ja-JP" sz="2400" dirty="0">
                          <a:effectLst/>
                        </a:rPr>
                        <a:t>(</a:t>
                      </a:r>
                      <a:r>
                        <a:rPr lang="ja-JP" altLang="en-US" sz="2400" dirty="0">
                          <a:effectLst/>
                        </a:rPr>
                        <a:t>代理：谷川</a:t>
                      </a:r>
                      <a:r>
                        <a:rPr lang="en-US" altLang="ja-JP" sz="2400" dirty="0">
                          <a:effectLst/>
                        </a:rPr>
                        <a:t>)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11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effectLst/>
                        </a:rPr>
                        <a:t>12</a:t>
                      </a:r>
                      <a:r>
                        <a:rPr lang="ja-JP" altLang="en-US" sz="2400" dirty="0">
                          <a:effectLst/>
                        </a:rPr>
                        <a:t>月</a:t>
                      </a:r>
                      <a:r>
                        <a:rPr lang="en-US" altLang="ja-JP" sz="2400" dirty="0">
                          <a:effectLst/>
                        </a:rPr>
                        <a:t>11</a:t>
                      </a:r>
                      <a:r>
                        <a:rPr lang="ja-JP" altLang="en-US" sz="2400" dirty="0">
                          <a:effectLst/>
                        </a:rPr>
                        <a:t>日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effectLst/>
                        </a:rPr>
                        <a:t>C++</a:t>
                      </a:r>
                      <a:r>
                        <a:rPr lang="ja-JP" altLang="en-US" sz="2400" dirty="0">
                          <a:effectLst/>
                        </a:rPr>
                        <a:t>の演習</a:t>
                      </a:r>
                      <a:r>
                        <a:rPr lang="en-US" altLang="ja-JP" sz="2400" dirty="0">
                          <a:effectLst/>
                        </a:rPr>
                        <a:t>3</a:t>
                      </a:r>
                      <a:r>
                        <a:rPr lang="ja-JP" altLang="en-US" sz="2400" dirty="0">
                          <a:effectLst/>
                        </a:rPr>
                        <a:t>（仮想関数）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>
                          <a:effectLst/>
                        </a:rPr>
                        <a:t>岩村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12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12</a:t>
                      </a:r>
                      <a:r>
                        <a:rPr lang="ja-JP" altLang="en-US" sz="2400">
                          <a:effectLst/>
                        </a:rPr>
                        <a:t>月</a:t>
                      </a:r>
                      <a:r>
                        <a:rPr lang="en-US" altLang="ja-JP" sz="2400">
                          <a:effectLst/>
                        </a:rPr>
                        <a:t>18</a:t>
                      </a:r>
                      <a:r>
                        <a:rPr lang="ja-JP" altLang="en-US" sz="2400">
                          <a:effectLst/>
                        </a:rPr>
                        <a:t>日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effectLst/>
                        </a:rPr>
                        <a:t>C++</a:t>
                      </a:r>
                      <a:r>
                        <a:rPr lang="ja-JP" altLang="en-US" sz="2400" dirty="0">
                          <a:effectLst/>
                        </a:rPr>
                        <a:t>の演習</a:t>
                      </a:r>
                      <a:r>
                        <a:rPr lang="en-US" altLang="ja-JP" sz="2400" dirty="0">
                          <a:effectLst/>
                        </a:rPr>
                        <a:t>4</a:t>
                      </a:r>
                      <a:r>
                        <a:rPr lang="ja-JP" altLang="en-US" sz="2400" dirty="0">
                          <a:effectLst/>
                        </a:rPr>
                        <a:t>（インライン展開）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effectLst/>
                        </a:rPr>
                        <a:t>岩村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13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</a:t>
                      </a:r>
                      <a:r>
                        <a:rPr lang="ja-JP" altLang="en-US" sz="2400">
                          <a:effectLst/>
                        </a:rPr>
                        <a:t>月 </a:t>
                      </a:r>
                      <a:r>
                        <a:rPr lang="en-US" altLang="ja-JP" sz="2400">
                          <a:effectLst/>
                        </a:rPr>
                        <a:t>8</a:t>
                      </a:r>
                      <a:r>
                        <a:rPr lang="ja-JP" altLang="en-US" sz="2400">
                          <a:effectLst/>
                        </a:rPr>
                        <a:t>日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effectLst/>
                        </a:rPr>
                        <a:t>C++</a:t>
                      </a:r>
                      <a:r>
                        <a:rPr lang="ja-JP" altLang="en-US" sz="2400" dirty="0">
                          <a:effectLst/>
                        </a:rPr>
                        <a:t>の演習</a:t>
                      </a:r>
                      <a:r>
                        <a:rPr lang="en-US" altLang="ja-JP" sz="2400" dirty="0" smtClean="0">
                          <a:effectLst/>
                        </a:rPr>
                        <a:t>5</a:t>
                      </a:r>
                    </a:p>
                    <a:p>
                      <a:pPr algn="ctr"/>
                      <a:r>
                        <a:rPr lang="ja-JP" altLang="en-US" sz="2400" dirty="0" smtClean="0">
                          <a:effectLst/>
                        </a:rPr>
                        <a:t>（</a:t>
                      </a:r>
                      <a:r>
                        <a:rPr lang="ja-JP" altLang="en-US" sz="2400" dirty="0">
                          <a:effectLst/>
                        </a:rPr>
                        <a:t>関数のオーバロード）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effectLst/>
                        </a:rPr>
                        <a:t>岩村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14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</a:t>
                      </a:r>
                      <a:r>
                        <a:rPr lang="ja-JP" altLang="en-US" sz="2400">
                          <a:effectLst/>
                        </a:rPr>
                        <a:t>月</a:t>
                      </a:r>
                      <a:r>
                        <a:rPr lang="en-US" altLang="ja-JP" sz="2400">
                          <a:effectLst/>
                        </a:rPr>
                        <a:t>15</a:t>
                      </a:r>
                      <a:r>
                        <a:rPr lang="ja-JP" altLang="en-US" sz="2400">
                          <a:effectLst/>
                        </a:rPr>
                        <a:t>日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C++</a:t>
                      </a:r>
                      <a:r>
                        <a:rPr lang="ja-JP" altLang="en-US" sz="2400" dirty="0">
                          <a:effectLst/>
                        </a:rPr>
                        <a:t>の演習課題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effectLst/>
                        </a:rPr>
                        <a:t>谷川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15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</a:t>
                      </a:r>
                      <a:r>
                        <a:rPr lang="ja-JP" altLang="en-US" sz="2400">
                          <a:effectLst/>
                        </a:rPr>
                        <a:t>月</a:t>
                      </a:r>
                      <a:r>
                        <a:rPr lang="en-US" altLang="ja-JP" sz="2400">
                          <a:effectLst/>
                        </a:rPr>
                        <a:t>22</a:t>
                      </a:r>
                      <a:r>
                        <a:rPr lang="ja-JP" altLang="en-US" sz="2400">
                          <a:effectLst/>
                        </a:rPr>
                        <a:t>日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>
                          <a:effectLst/>
                        </a:rPr>
                        <a:t>総合演習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effectLst/>
                        </a:rPr>
                        <a:t>谷川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9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計算機（四則演算対応）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534670" y="1344228"/>
            <a:ext cx="4737241" cy="560633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000" dirty="0"/>
              <a:t>#include &lt;</a:t>
            </a:r>
            <a:r>
              <a:rPr lang="en-US" altLang="ja-JP" sz="2000" dirty="0" err="1"/>
              <a:t>iostream</a:t>
            </a:r>
            <a:r>
              <a:rPr lang="en-US" altLang="ja-JP" sz="2000" dirty="0"/>
              <a:t>&gt;</a:t>
            </a:r>
          </a:p>
          <a:p>
            <a:pPr marL="0" indent="0">
              <a:buNone/>
            </a:pPr>
            <a:r>
              <a:rPr lang="en-US" altLang="ja-JP" sz="2000" dirty="0"/>
              <a:t>using namespace </a:t>
            </a:r>
            <a:r>
              <a:rPr lang="en-US" altLang="ja-JP" sz="2000" dirty="0" err="1"/>
              <a:t>std</a:t>
            </a:r>
            <a:r>
              <a:rPr lang="en-US" altLang="ja-JP" sz="2000" dirty="0"/>
              <a:t>;</a:t>
            </a:r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/>
              <a:t>class </a:t>
            </a:r>
            <a:r>
              <a:rPr lang="en-US" altLang="ja-JP" sz="2000" dirty="0" smtClean="0"/>
              <a:t>Calculator1 </a:t>
            </a:r>
            <a:r>
              <a:rPr lang="en-US" altLang="ja-JP" sz="2000" dirty="0"/>
              <a:t>{</a:t>
            </a:r>
          </a:p>
          <a:p>
            <a:pPr marL="0" indent="0">
              <a:buNone/>
            </a:pPr>
            <a:r>
              <a:rPr lang="en-US" altLang="ja-JP" sz="2000" dirty="0" smtClean="0">
                <a:solidFill>
                  <a:srgbClr val="00B050"/>
                </a:solidFill>
              </a:rPr>
              <a:t>protected</a:t>
            </a:r>
            <a:r>
              <a:rPr lang="en-US" altLang="ja-JP" sz="2000" dirty="0" smtClean="0"/>
              <a:t>:</a:t>
            </a:r>
            <a:r>
              <a:rPr lang="ja-JP" altLang="en-US" sz="2000" dirty="0"/>
              <a:t> </a:t>
            </a:r>
            <a:r>
              <a:rPr lang="en-US" altLang="ja-JP" sz="2000" dirty="0">
                <a:solidFill>
                  <a:srgbClr val="FF0000"/>
                </a:solidFill>
              </a:rPr>
              <a:t>// </a:t>
            </a:r>
            <a:r>
              <a:rPr lang="ja-JP" altLang="en-US" sz="2000" dirty="0">
                <a:solidFill>
                  <a:srgbClr val="FF0000"/>
                </a:solidFill>
              </a:rPr>
              <a:t>継承したクラスと共有するために，</a:t>
            </a:r>
            <a:r>
              <a:rPr lang="en-US" altLang="ja-JP" sz="2000" dirty="0">
                <a:solidFill>
                  <a:srgbClr val="FF0000"/>
                </a:solidFill>
              </a:rPr>
              <a:t>protected</a:t>
            </a:r>
            <a:r>
              <a:rPr lang="ja-JP" altLang="en-US" sz="2000" dirty="0">
                <a:solidFill>
                  <a:srgbClr val="FF0000"/>
                </a:solidFill>
              </a:rPr>
              <a:t>にする</a:t>
            </a:r>
            <a:endParaRPr lang="en-US" altLang="ja-JP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2000" dirty="0"/>
              <a:t>  double </a:t>
            </a:r>
            <a:r>
              <a:rPr lang="en-US" altLang="ja-JP" sz="2000" dirty="0" err="1"/>
              <a:t>val</a:t>
            </a:r>
            <a:r>
              <a:rPr lang="en-US" altLang="ja-JP" sz="2000" dirty="0"/>
              <a:t>; </a:t>
            </a:r>
            <a:r>
              <a:rPr lang="en-US" altLang="ja-JP" sz="2000" dirty="0">
                <a:solidFill>
                  <a:srgbClr val="FF0000"/>
                </a:solidFill>
              </a:rPr>
              <a:t>// </a:t>
            </a:r>
            <a:r>
              <a:rPr lang="ja-JP" altLang="en-US" sz="2000" dirty="0">
                <a:solidFill>
                  <a:srgbClr val="FF0000"/>
                </a:solidFill>
              </a:rPr>
              <a:t>計算機内部で記憶している値</a:t>
            </a:r>
          </a:p>
          <a:p>
            <a:pPr marL="0" indent="0">
              <a:buNone/>
            </a:pPr>
            <a:endParaRPr lang="ja-JP" altLang="en-US" sz="2000" dirty="0"/>
          </a:p>
          <a:p>
            <a:pPr marL="0" indent="0">
              <a:buNone/>
            </a:pPr>
            <a:r>
              <a:rPr lang="en-US" altLang="ja-JP" sz="2000" dirty="0"/>
              <a:t>public:</a:t>
            </a:r>
          </a:p>
          <a:p>
            <a:pPr marL="0" indent="0">
              <a:buNone/>
            </a:pPr>
            <a:r>
              <a:rPr lang="en-US" altLang="ja-JP" sz="2000" dirty="0" smtClean="0"/>
              <a:t>  Calculator1() { </a:t>
            </a:r>
            <a:r>
              <a:rPr lang="en-US" altLang="ja-JP" sz="2000" dirty="0" smtClean="0">
                <a:solidFill>
                  <a:srgbClr val="FF0000"/>
                </a:solidFill>
              </a:rPr>
              <a:t>// </a:t>
            </a:r>
            <a:r>
              <a:rPr lang="ja-JP" altLang="en-US" sz="2000" dirty="0">
                <a:solidFill>
                  <a:srgbClr val="FF0000"/>
                </a:solidFill>
              </a:rPr>
              <a:t>コンストラクタ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/>
              <a:t>    clear(); </a:t>
            </a:r>
            <a:r>
              <a:rPr lang="en-US" altLang="ja-JP" sz="2000" dirty="0">
                <a:solidFill>
                  <a:srgbClr val="FF0000"/>
                </a:solidFill>
              </a:rPr>
              <a:t>// </a:t>
            </a:r>
            <a:r>
              <a:rPr lang="ja-JP" altLang="en-US" sz="2000" dirty="0">
                <a:solidFill>
                  <a:srgbClr val="FF0000"/>
                </a:solidFill>
              </a:rPr>
              <a:t>値のクリア</a:t>
            </a:r>
          </a:p>
          <a:p>
            <a:pPr marL="0" indent="0">
              <a:buNone/>
            </a:pPr>
            <a:r>
              <a:rPr lang="ja-JP" altLang="en-US" sz="2000" dirty="0"/>
              <a:t>  </a:t>
            </a:r>
            <a:r>
              <a:rPr lang="en-US" altLang="ja-JP" sz="2000" dirty="0" smtClean="0"/>
              <a:t>}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角丸四角形吹き出し 4"/>
          <p:cNvSpPr/>
          <p:nvPr/>
        </p:nvSpPr>
        <p:spPr>
          <a:xfrm>
            <a:off x="6174873" y="372176"/>
            <a:ext cx="4044677" cy="684397"/>
          </a:xfrm>
          <a:prstGeom prst="wedgeRoundRectCallout">
            <a:avLst>
              <a:gd name="adj1" fmla="val -29432"/>
              <a:gd name="adj2" fmla="val 9200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ex7_calculator2.cc</a:t>
            </a:r>
            <a:endParaRPr lang="ja-JP" altLang="en-US" dirty="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5441245" y="1344228"/>
            <a:ext cx="4717172" cy="56063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/>
              <a:t> </a:t>
            </a:r>
            <a:r>
              <a:rPr lang="en-US" altLang="ja-JP" sz="2400" dirty="0"/>
              <a:t>void clear()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値のクリア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val</a:t>
            </a:r>
            <a:r>
              <a:rPr lang="en-US" altLang="ja-JP" sz="2400" dirty="0"/>
              <a:t> = 0;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smtClean="0"/>
              <a:t>}</a:t>
            </a:r>
          </a:p>
          <a:p>
            <a:pPr marL="0" indent="0">
              <a:buNone/>
            </a:pPr>
            <a:r>
              <a:rPr lang="en-US" altLang="ja-JP" sz="2400" dirty="0" smtClean="0"/>
              <a:t>  double </a:t>
            </a:r>
            <a:r>
              <a:rPr lang="en-US" altLang="ja-JP" sz="2400" dirty="0"/>
              <a:t>add(double val2) </a:t>
            </a:r>
            <a:r>
              <a:rPr lang="en-US" altLang="ja-JP" sz="2400" dirty="0" smtClean="0"/>
              <a:t>{ </a:t>
            </a:r>
            <a:r>
              <a:rPr lang="en-US" altLang="ja-JP" sz="2400" dirty="0" smtClean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足す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val</a:t>
            </a:r>
            <a:r>
              <a:rPr lang="en-US" altLang="ja-JP" sz="2400" dirty="0"/>
              <a:t> += val2;</a:t>
            </a:r>
          </a:p>
          <a:p>
            <a:pPr marL="0" indent="0">
              <a:buNone/>
            </a:pPr>
            <a:r>
              <a:rPr lang="en-US" altLang="ja-JP" sz="2400" dirty="0"/>
              <a:t>    return </a:t>
            </a:r>
            <a:r>
              <a:rPr lang="en-US" altLang="ja-JP" sz="2400" dirty="0" err="1"/>
              <a:t>val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}</a:t>
            </a:r>
          </a:p>
          <a:p>
            <a:pPr marL="0" indent="0">
              <a:buNone/>
            </a:pPr>
            <a:r>
              <a:rPr lang="ja-JP" altLang="en-US" sz="2400" dirty="0"/>
              <a:t> 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double </a:t>
            </a:r>
            <a:r>
              <a:rPr lang="en-US" altLang="ja-JP" sz="2400" dirty="0"/>
              <a:t>sub(double val2) </a:t>
            </a:r>
            <a:r>
              <a:rPr lang="en-US" altLang="ja-JP" sz="2400" dirty="0" smtClean="0"/>
              <a:t>{ </a:t>
            </a:r>
            <a:r>
              <a:rPr lang="en-US" altLang="ja-JP" sz="2400" dirty="0" smtClean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引く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val</a:t>
            </a:r>
            <a:r>
              <a:rPr lang="en-US" altLang="ja-JP" sz="2400" dirty="0"/>
              <a:t> -= val2;</a:t>
            </a:r>
          </a:p>
          <a:p>
            <a:pPr marL="0" indent="0">
              <a:buNone/>
            </a:pPr>
            <a:r>
              <a:rPr lang="en-US" altLang="ja-JP" sz="2400" dirty="0"/>
              <a:t>    return </a:t>
            </a:r>
            <a:r>
              <a:rPr lang="en-US" altLang="ja-JP" sz="2400" dirty="0" err="1"/>
              <a:t>val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smtClean="0"/>
              <a:t>}</a:t>
            </a:r>
          </a:p>
          <a:p>
            <a:pPr marL="0" indent="0">
              <a:buNone/>
            </a:pPr>
            <a:r>
              <a:rPr lang="en-US" altLang="ja-JP" sz="2400" dirty="0" smtClean="0"/>
              <a:t> 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現在の値を返す</a:t>
            </a:r>
          </a:p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en-US" altLang="ja-JP" sz="2400" dirty="0"/>
              <a:t>double </a:t>
            </a:r>
            <a:r>
              <a:rPr lang="en-US" altLang="ja-JP" sz="2400" dirty="0" err="1"/>
              <a:t>get_val</a:t>
            </a:r>
            <a:r>
              <a:rPr lang="en-US" altLang="ja-JP" sz="2400" dirty="0"/>
              <a:t>() {</a:t>
            </a:r>
          </a:p>
          <a:p>
            <a:pPr marL="0" indent="0">
              <a:buNone/>
            </a:pPr>
            <a:r>
              <a:rPr lang="en-US" altLang="ja-JP" sz="2400" dirty="0"/>
              <a:t>    return </a:t>
            </a:r>
            <a:r>
              <a:rPr lang="en-US" altLang="ja-JP" sz="2400" dirty="0" err="1"/>
              <a:t>val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}</a:t>
            </a:r>
          </a:p>
          <a:p>
            <a:pPr marL="0" indent="0">
              <a:buNone/>
            </a:pPr>
            <a:r>
              <a:rPr lang="en-US" altLang="ja-JP" sz="2400" dirty="0"/>
              <a:t>};</a:t>
            </a:r>
          </a:p>
        </p:txBody>
      </p:sp>
      <p:sp>
        <p:nvSpPr>
          <p:cNvPr id="7" name="角丸四角形吹き出し 6"/>
          <p:cNvSpPr/>
          <p:nvPr/>
        </p:nvSpPr>
        <p:spPr>
          <a:xfrm>
            <a:off x="1320624" y="6306254"/>
            <a:ext cx="3764845" cy="904174"/>
          </a:xfrm>
          <a:prstGeom prst="wedgeRoundRectCallout">
            <a:avLst>
              <a:gd name="adj1" fmla="val -26184"/>
              <a:gd name="adj2" fmla="val -47828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クラス</a:t>
            </a:r>
            <a:r>
              <a:rPr lang="en-US" altLang="ja-JP" dirty="0" smtClean="0"/>
              <a:t>Calculation1</a:t>
            </a:r>
            <a:r>
              <a:rPr lang="ja-JP" altLang="en-US" dirty="0" smtClean="0"/>
              <a:t>は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ほぼそのまま</a:t>
            </a:r>
            <a:endParaRPr lang="ja-JP" altLang="en-US" dirty="0"/>
          </a:p>
        </p:txBody>
      </p:sp>
      <p:sp>
        <p:nvSpPr>
          <p:cNvPr id="8" name="角丸四角形吹き出し 7"/>
          <p:cNvSpPr/>
          <p:nvPr/>
        </p:nvSpPr>
        <p:spPr>
          <a:xfrm>
            <a:off x="3015398" y="2157588"/>
            <a:ext cx="2331305" cy="551745"/>
          </a:xfrm>
          <a:prstGeom prst="wedgeRoundRectCallout">
            <a:avLst>
              <a:gd name="adj1" fmla="val -38774"/>
              <a:gd name="adj2" fmla="val 85164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ここだけ変更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770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計算機（</a:t>
            </a:r>
            <a:r>
              <a:rPr lang="ja-JP" altLang="en-US" dirty="0"/>
              <a:t>四則演算対応</a:t>
            </a:r>
            <a:r>
              <a:rPr lang="ja-JP" altLang="en-US" dirty="0" smtClean="0"/>
              <a:t>）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ja-JP" sz="2200" dirty="0">
                <a:solidFill>
                  <a:srgbClr val="00B050"/>
                </a:solidFill>
              </a:rPr>
              <a:t>class Calculator2 : public Calculator1 {</a:t>
            </a:r>
          </a:p>
          <a:p>
            <a:pPr marL="0" indent="0">
              <a:buNone/>
            </a:pPr>
            <a:r>
              <a:rPr lang="en-US" altLang="ja-JP" sz="2200" dirty="0">
                <a:solidFill>
                  <a:srgbClr val="00B050"/>
                </a:solidFill>
              </a:rPr>
              <a:t>public:</a:t>
            </a:r>
          </a:p>
          <a:p>
            <a:pPr marL="0" indent="0">
              <a:buNone/>
            </a:pPr>
            <a:r>
              <a:rPr lang="en-US" altLang="ja-JP" sz="2200" dirty="0">
                <a:solidFill>
                  <a:srgbClr val="00B050"/>
                </a:solidFill>
              </a:rPr>
              <a:t>  </a:t>
            </a:r>
            <a:r>
              <a:rPr lang="en-US" altLang="ja-JP" sz="2200" dirty="0">
                <a:solidFill>
                  <a:srgbClr val="FF0000"/>
                </a:solidFill>
              </a:rPr>
              <a:t>// </a:t>
            </a:r>
            <a:r>
              <a:rPr lang="ja-JP" altLang="en-US" sz="2200" dirty="0">
                <a:solidFill>
                  <a:srgbClr val="FF0000"/>
                </a:solidFill>
              </a:rPr>
              <a:t>掛ける</a:t>
            </a:r>
          </a:p>
          <a:p>
            <a:pPr marL="0" indent="0">
              <a:buNone/>
            </a:pPr>
            <a:r>
              <a:rPr lang="ja-JP" altLang="en-US" sz="2200" dirty="0">
                <a:solidFill>
                  <a:srgbClr val="00B050"/>
                </a:solidFill>
              </a:rPr>
              <a:t>  </a:t>
            </a:r>
            <a:r>
              <a:rPr lang="en-US" altLang="ja-JP" sz="2200" dirty="0">
                <a:solidFill>
                  <a:srgbClr val="00B050"/>
                </a:solidFill>
              </a:rPr>
              <a:t>double </a:t>
            </a:r>
            <a:r>
              <a:rPr lang="en-US" altLang="ja-JP" sz="2200" dirty="0" err="1">
                <a:solidFill>
                  <a:srgbClr val="00B050"/>
                </a:solidFill>
              </a:rPr>
              <a:t>mul</a:t>
            </a:r>
            <a:r>
              <a:rPr lang="en-US" altLang="ja-JP" sz="2200" dirty="0">
                <a:solidFill>
                  <a:srgbClr val="00B050"/>
                </a:solidFill>
              </a:rPr>
              <a:t>(double val2) {</a:t>
            </a:r>
          </a:p>
          <a:p>
            <a:pPr marL="0" indent="0">
              <a:buNone/>
            </a:pPr>
            <a:r>
              <a:rPr lang="en-US" altLang="ja-JP" sz="2200" dirty="0">
                <a:solidFill>
                  <a:srgbClr val="00B050"/>
                </a:solidFill>
              </a:rPr>
              <a:t>    </a:t>
            </a:r>
            <a:r>
              <a:rPr lang="en-US" altLang="ja-JP" sz="2200" dirty="0" err="1">
                <a:solidFill>
                  <a:srgbClr val="00B050"/>
                </a:solidFill>
              </a:rPr>
              <a:t>val</a:t>
            </a:r>
            <a:r>
              <a:rPr lang="en-US" altLang="ja-JP" sz="2200" dirty="0">
                <a:solidFill>
                  <a:srgbClr val="00B050"/>
                </a:solidFill>
              </a:rPr>
              <a:t> *= val2;</a:t>
            </a:r>
          </a:p>
          <a:p>
            <a:pPr marL="0" indent="0">
              <a:buNone/>
            </a:pPr>
            <a:r>
              <a:rPr lang="en-US" altLang="ja-JP" sz="2200" dirty="0">
                <a:solidFill>
                  <a:srgbClr val="00B050"/>
                </a:solidFill>
              </a:rPr>
              <a:t>    return </a:t>
            </a:r>
            <a:r>
              <a:rPr lang="en-US" altLang="ja-JP" sz="2200" dirty="0" err="1">
                <a:solidFill>
                  <a:srgbClr val="00B050"/>
                </a:solidFill>
              </a:rPr>
              <a:t>val</a:t>
            </a:r>
            <a:r>
              <a:rPr lang="en-US" altLang="ja-JP" sz="2200" dirty="0">
                <a:solidFill>
                  <a:srgbClr val="00B050"/>
                </a:solidFill>
              </a:rPr>
              <a:t>;</a:t>
            </a:r>
          </a:p>
          <a:p>
            <a:pPr marL="0" indent="0">
              <a:buNone/>
            </a:pPr>
            <a:r>
              <a:rPr lang="en-US" altLang="ja-JP" sz="2200" dirty="0">
                <a:solidFill>
                  <a:srgbClr val="00B050"/>
                </a:solidFill>
              </a:rPr>
              <a:t>  }</a:t>
            </a:r>
          </a:p>
          <a:p>
            <a:pPr marL="0" indent="0">
              <a:buNone/>
            </a:pPr>
            <a:r>
              <a:rPr lang="en-US" altLang="ja-JP" sz="2200" dirty="0">
                <a:solidFill>
                  <a:srgbClr val="00B050"/>
                </a:solidFill>
              </a:rPr>
              <a:t>  </a:t>
            </a:r>
            <a:r>
              <a:rPr lang="en-US" altLang="ja-JP" sz="2200" dirty="0">
                <a:solidFill>
                  <a:srgbClr val="FF0000"/>
                </a:solidFill>
              </a:rPr>
              <a:t>// </a:t>
            </a:r>
            <a:r>
              <a:rPr lang="ja-JP" altLang="en-US" sz="2200" dirty="0">
                <a:solidFill>
                  <a:srgbClr val="FF0000"/>
                </a:solidFill>
              </a:rPr>
              <a:t>掛ける</a:t>
            </a:r>
          </a:p>
          <a:p>
            <a:pPr marL="0" indent="0">
              <a:buNone/>
            </a:pPr>
            <a:r>
              <a:rPr lang="ja-JP" altLang="en-US" sz="2200" dirty="0">
                <a:solidFill>
                  <a:srgbClr val="00B050"/>
                </a:solidFill>
              </a:rPr>
              <a:t>  </a:t>
            </a:r>
            <a:r>
              <a:rPr lang="en-US" altLang="ja-JP" sz="2200" dirty="0">
                <a:solidFill>
                  <a:srgbClr val="00B050"/>
                </a:solidFill>
              </a:rPr>
              <a:t>double div(double val2) {</a:t>
            </a:r>
          </a:p>
          <a:p>
            <a:pPr marL="0" indent="0">
              <a:buNone/>
            </a:pPr>
            <a:r>
              <a:rPr lang="en-US" altLang="ja-JP" sz="2200" dirty="0">
                <a:solidFill>
                  <a:srgbClr val="00B050"/>
                </a:solidFill>
              </a:rPr>
              <a:t>    </a:t>
            </a:r>
            <a:r>
              <a:rPr lang="en-US" altLang="ja-JP" sz="2200" dirty="0" err="1">
                <a:solidFill>
                  <a:srgbClr val="00B050"/>
                </a:solidFill>
              </a:rPr>
              <a:t>val</a:t>
            </a:r>
            <a:r>
              <a:rPr lang="en-US" altLang="ja-JP" sz="2200" dirty="0">
                <a:solidFill>
                  <a:srgbClr val="00B050"/>
                </a:solidFill>
              </a:rPr>
              <a:t> /= val2;</a:t>
            </a:r>
          </a:p>
          <a:p>
            <a:pPr marL="0" indent="0">
              <a:buNone/>
            </a:pPr>
            <a:r>
              <a:rPr lang="en-US" altLang="ja-JP" sz="2200" dirty="0">
                <a:solidFill>
                  <a:srgbClr val="00B050"/>
                </a:solidFill>
              </a:rPr>
              <a:t>    return </a:t>
            </a:r>
            <a:r>
              <a:rPr lang="en-US" altLang="ja-JP" sz="2200" dirty="0" err="1">
                <a:solidFill>
                  <a:srgbClr val="00B050"/>
                </a:solidFill>
              </a:rPr>
              <a:t>val</a:t>
            </a:r>
            <a:r>
              <a:rPr lang="en-US" altLang="ja-JP" sz="2200" dirty="0">
                <a:solidFill>
                  <a:srgbClr val="00B050"/>
                </a:solidFill>
              </a:rPr>
              <a:t>;</a:t>
            </a:r>
          </a:p>
          <a:p>
            <a:pPr marL="0" indent="0">
              <a:buNone/>
            </a:pPr>
            <a:r>
              <a:rPr lang="en-US" altLang="ja-JP" sz="2200" dirty="0">
                <a:solidFill>
                  <a:srgbClr val="00B050"/>
                </a:solidFill>
              </a:rPr>
              <a:t>  }</a:t>
            </a:r>
          </a:p>
          <a:p>
            <a:pPr marL="0" indent="0">
              <a:buNone/>
            </a:pPr>
            <a:r>
              <a:rPr lang="en-US" altLang="ja-JP" sz="2200" dirty="0">
                <a:solidFill>
                  <a:srgbClr val="00B050"/>
                </a:solidFill>
              </a:rPr>
              <a:t>};</a:t>
            </a:r>
            <a:endParaRPr lang="en-US" altLang="ja-JP" sz="2200" dirty="0" smtClean="0">
              <a:solidFill>
                <a:srgbClr val="00B05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2" name="角丸四角形 11"/>
          <p:cNvSpPr/>
          <p:nvPr/>
        </p:nvSpPr>
        <p:spPr>
          <a:xfrm>
            <a:off x="5172451" y="140557"/>
            <a:ext cx="947738" cy="46092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続き</a:t>
            </a:r>
            <a:endParaRPr kumimoji="1" lang="ja-JP" altLang="en-US" dirty="0"/>
          </a:p>
        </p:txBody>
      </p:sp>
      <p:sp>
        <p:nvSpPr>
          <p:cNvPr id="15" name="角丸四角形吹き出し 14"/>
          <p:cNvSpPr/>
          <p:nvPr/>
        </p:nvSpPr>
        <p:spPr>
          <a:xfrm>
            <a:off x="6389361" y="601484"/>
            <a:ext cx="4044677" cy="684397"/>
          </a:xfrm>
          <a:prstGeom prst="wedgeRoundRectCallout">
            <a:avLst>
              <a:gd name="adj1" fmla="val -29432"/>
              <a:gd name="adj2" fmla="val 9200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ex7_calculator2.cc</a:t>
            </a:r>
            <a:endParaRPr lang="ja-JP" altLang="en-US" dirty="0"/>
          </a:p>
        </p:txBody>
      </p:sp>
      <p:sp>
        <p:nvSpPr>
          <p:cNvPr id="7" name="角丸四角形吹き出し 6"/>
          <p:cNvSpPr/>
          <p:nvPr/>
        </p:nvSpPr>
        <p:spPr>
          <a:xfrm>
            <a:off x="4738967" y="1998133"/>
            <a:ext cx="5695071" cy="1162756"/>
          </a:xfrm>
          <a:prstGeom prst="wedgeRoundRectCallout">
            <a:avLst>
              <a:gd name="adj1" fmla="val -44107"/>
              <a:gd name="adj2" fmla="val -68045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クラス</a:t>
            </a:r>
            <a:r>
              <a:rPr lang="en-US" altLang="ja-JP" dirty="0" smtClean="0"/>
              <a:t>Calculation1</a:t>
            </a:r>
            <a:r>
              <a:rPr lang="ja-JP" altLang="en-US" dirty="0" smtClean="0"/>
              <a:t>を継承した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クラス</a:t>
            </a:r>
            <a:r>
              <a:rPr lang="en-US" altLang="ja-JP" dirty="0" smtClean="0"/>
              <a:t>Calculation2</a:t>
            </a:r>
            <a:r>
              <a:rPr lang="ja-JP" altLang="en-US" dirty="0" smtClean="0"/>
              <a:t>を新たに追加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578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計算機（</a:t>
            </a:r>
            <a:r>
              <a:rPr lang="ja-JP" altLang="en-US" dirty="0"/>
              <a:t>四則演算対応</a:t>
            </a:r>
            <a:r>
              <a:rPr lang="ja-JP" altLang="en-US" dirty="0" smtClean="0"/>
              <a:t>）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200" dirty="0" err="1" smtClean="0"/>
              <a:t>int</a:t>
            </a:r>
            <a:r>
              <a:rPr lang="en-US" altLang="ja-JP" sz="2200" dirty="0" smtClean="0"/>
              <a:t> main() {</a:t>
            </a:r>
          </a:p>
          <a:p>
            <a:pPr marL="0" indent="0">
              <a:buNone/>
            </a:pPr>
            <a:r>
              <a:rPr lang="en-US" altLang="ja-JP" sz="2200" dirty="0" smtClean="0"/>
              <a:t>  string </a:t>
            </a:r>
            <a:r>
              <a:rPr lang="en-US" altLang="ja-JP" sz="2200" dirty="0" err="1" smtClean="0"/>
              <a:t>ope</a:t>
            </a:r>
            <a:r>
              <a:rPr lang="en-US" altLang="ja-JP" sz="2200" dirty="0" smtClean="0"/>
              <a:t>; </a:t>
            </a:r>
            <a:r>
              <a:rPr lang="en-US" altLang="ja-JP" sz="2200" dirty="0" smtClean="0">
                <a:solidFill>
                  <a:srgbClr val="FF0000"/>
                </a:solidFill>
              </a:rPr>
              <a:t>// </a:t>
            </a:r>
            <a:r>
              <a:rPr lang="ja-JP" altLang="en-US" sz="2200" dirty="0" smtClean="0">
                <a:solidFill>
                  <a:srgbClr val="FF0000"/>
                </a:solidFill>
              </a:rPr>
              <a:t>コマンド入力用</a:t>
            </a:r>
          </a:p>
          <a:p>
            <a:pPr marL="0" indent="0">
              <a:buNone/>
            </a:pPr>
            <a:r>
              <a:rPr lang="ja-JP" altLang="en-US" sz="2200" dirty="0" smtClean="0"/>
              <a:t>  </a:t>
            </a:r>
            <a:r>
              <a:rPr lang="en-US" altLang="ja-JP" sz="2200" dirty="0" smtClean="0"/>
              <a:t>double n; </a:t>
            </a:r>
            <a:r>
              <a:rPr lang="en-US" altLang="ja-JP" sz="2200" dirty="0" smtClean="0">
                <a:solidFill>
                  <a:srgbClr val="FF0000"/>
                </a:solidFill>
              </a:rPr>
              <a:t>// </a:t>
            </a:r>
            <a:r>
              <a:rPr lang="ja-JP" altLang="en-US" sz="2200" dirty="0" smtClean="0">
                <a:solidFill>
                  <a:srgbClr val="FF0000"/>
                </a:solidFill>
              </a:rPr>
              <a:t>数値入力用</a:t>
            </a:r>
          </a:p>
          <a:p>
            <a:pPr marL="0" indent="0">
              <a:buNone/>
            </a:pPr>
            <a:r>
              <a:rPr lang="ja-JP" altLang="en-US" sz="2200" dirty="0" smtClean="0"/>
              <a:t>  </a:t>
            </a:r>
            <a:r>
              <a:rPr lang="en-US" altLang="ja-JP" sz="2200" dirty="0" smtClean="0">
                <a:solidFill>
                  <a:srgbClr val="00B050"/>
                </a:solidFill>
              </a:rPr>
              <a:t>Calculator2</a:t>
            </a:r>
            <a:r>
              <a:rPr lang="en-US" altLang="ja-JP" sz="2200" dirty="0" smtClean="0"/>
              <a:t> </a:t>
            </a:r>
            <a:r>
              <a:rPr lang="en-US" altLang="ja-JP" sz="2200" dirty="0" err="1" smtClean="0"/>
              <a:t>calc</a:t>
            </a:r>
            <a:r>
              <a:rPr lang="en-US" altLang="ja-JP" sz="2200" dirty="0" smtClean="0"/>
              <a:t>; </a:t>
            </a:r>
            <a:r>
              <a:rPr lang="en-US" altLang="ja-JP" sz="2200" dirty="0" smtClean="0">
                <a:solidFill>
                  <a:srgbClr val="FF0000"/>
                </a:solidFill>
              </a:rPr>
              <a:t>// </a:t>
            </a:r>
            <a:r>
              <a:rPr lang="ja-JP" altLang="en-US" sz="2200" dirty="0" smtClean="0">
                <a:solidFill>
                  <a:srgbClr val="FF0000"/>
                </a:solidFill>
              </a:rPr>
              <a:t>計算機のオブジェクトを作る</a:t>
            </a:r>
            <a:endParaRPr lang="en-US" altLang="ja-JP" sz="2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ja-JP" altLang="en-US" sz="2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sz="2200" dirty="0" smtClean="0"/>
          </a:p>
          <a:p>
            <a:pPr marL="0" indent="0">
              <a:buNone/>
            </a:pPr>
            <a:endParaRPr lang="ja-JP" altLang="en-US" sz="2200" dirty="0" smtClean="0"/>
          </a:p>
          <a:p>
            <a:pPr marL="0" indent="0">
              <a:buNone/>
            </a:pPr>
            <a:r>
              <a:rPr lang="ja-JP" altLang="en-US" sz="2200" dirty="0" smtClean="0"/>
              <a:t>  </a:t>
            </a:r>
            <a:r>
              <a:rPr lang="en-US" altLang="ja-JP" sz="2200" dirty="0" err="1" smtClean="0"/>
              <a:t>cout</a:t>
            </a:r>
            <a:r>
              <a:rPr lang="en-US" altLang="ja-JP" sz="2200" dirty="0" smtClean="0"/>
              <a:t> &lt;&lt; "Input an operation and a number separated by space (ex. \"+ 10\" to add 10)." &lt;&lt; </a:t>
            </a:r>
            <a:r>
              <a:rPr lang="en-US" altLang="ja-JP" sz="2200" dirty="0" err="1" smtClean="0"/>
              <a:t>endl</a:t>
            </a:r>
            <a:endParaRPr lang="en-US" altLang="ja-JP" sz="2200" dirty="0" smtClean="0"/>
          </a:p>
          <a:p>
            <a:pPr marL="0" indent="0">
              <a:buNone/>
            </a:pPr>
            <a:r>
              <a:rPr lang="en-US" altLang="ja-JP" sz="2200" dirty="0" smtClean="0"/>
              <a:t>       &lt;&lt; "Input \"=\" to show the current value." &lt;&lt; </a:t>
            </a:r>
            <a:r>
              <a:rPr lang="en-US" altLang="ja-JP" sz="2200" dirty="0" err="1" smtClean="0"/>
              <a:t>endl</a:t>
            </a:r>
            <a:endParaRPr lang="en-US" altLang="ja-JP" sz="2200" dirty="0" smtClean="0"/>
          </a:p>
          <a:p>
            <a:pPr marL="0" indent="0">
              <a:buNone/>
            </a:pPr>
            <a:r>
              <a:rPr lang="en-US" altLang="ja-JP" sz="2200" dirty="0" smtClean="0"/>
              <a:t>       &lt;&lt; "Input \"clear\" to clear." &lt;&lt; </a:t>
            </a:r>
            <a:r>
              <a:rPr lang="en-US" altLang="ja-JP" sz="2200" dirty="0" err="1" smtClean="0"/>
              <a:t>endl</a:t>
            </a:r>
            <a:endParaRPr lang="en-US" altLang="ja-JP" sz="2200" dirty="0" smtClean="0"/>
          </a:p>
          <a:p>
            <a:pPr marL="0" indent="0">
              <a:buNone/>
            </a:pPr>
            <a:r>
              <a:rPr lang="en-US" altLang="ja-JP" sz="2200" dirty="0" smtClean="0"/>
              <a:t>       &lt;&lt; "Press </a:t>
            </a:r>
            <a:r>
              <a:rPr lang="en-US" altLang="ja-JP" sz="2200" dirty="0" err="1" smtClean="0"/>
              <a:t>Ctrl+c</a:t>
            </a:r>
            <a:r>
              <a:rPr lang="en-US" altLang="ja-JP" sz="2200" dirty="0" smtClean="0"/>
              <a:t> to quit." &lt;&lt; </a:t>
            </a:r>
            <a:r>
              <a:rPr lang="en-US" altLang="ja-JP" sz="2200" dirty="0" err="1" smtClean="0"/>
              <a:t>endl</a:t>
            </a:r>
            <a:r>
              <a:rPr lang="en-US" altLang="ja-JP" sz="2200" dirty="0" smtClean="0"/>
              <a:t>;</a:t>
            </a:r>
          </a:p>
          <a:p>
            <a:pPr marL="0" indent="0">
              <a:buNone/>
            </a:pPr>
            <a:r>
              <a:rPr lang="en-US" altLang="ja-JP" sz="2200" dirty="0" smtClean="0"/>
              <a:t>  </a:t>
            </a:r>
            <a:r>
              <a:rPr lang="en-US" altLang="ja-JP" sz="2200" dirty="0" err="1" smtClean="0"/>
              <a:t>cout</a:t>
            </a:r>
            <a:r>
              <a:rPr lang="en-US" altLang="ja-JP" sz="2200" dirty="0" smtClean="0"/>
              <a:t> &lt;&lt; "Current value: "  &lt;&lt; </a:t>
            </a:r>
            <a:r>
              <a:rPr lang="en-US" altLang="ja-JP" sz="2200" dirty="0" err="1" smtClean="0"/>
              <a:t>calc.get_val</a:t>
            </a:r>
            <a:r>
              <a:rPr lang="en-US" altLang="ja-JP" sz="2200" dirty="0" smtClean="0"/>
              <a:t>() &lt;&lt; </a:t>
            </a:r>
            <a:r>
              <a:rPr lang="en-US" altLang="ja-JP" sz="2200" dirty="0" err="1" smtClean="0"/>
              <a:t>endl</a:t>
            </a:r>
            <a:r>
              <a:rPr lang="en-US" altLang="ja-JP" sz="2200" dirty="0" smtClean="0"/>
              <a:t>;</a:t>
            </a:r>
          </a:p>
          <a:p>
            <a:pPr marL="0" indent="0">
              <a:buNone/>
            </a:pPr>
            <a:endParaRPr lang="en-US" altLang="ja-JP" sz="2200" dirty="0" err="1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2" name="角丸四角形 11"/>
          <p:cNvSpPr/>
          <p:nvPr/>
        </p:nvSpPr>
        <p:spPr>
          <a:xfrm>
            <a:off x="5172451" y="140557"/>
            <a:ext cx="947738" cy="46092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続き</a:t>
            </a:r>
            <a:endParaRPr kumimoji="1" lang="ja-JP" altLang="en-US" dirty="0"/>
          </a:p>
        </p:txBody>
      </p:sp>
      <p:sp>
        <p:nvSpPr>
          <p:cNvPr id="15" name="角丸四角形吹き出し 14"/>
          <p:cNvSpPr/>
          <p:nvPr/>
        </p:nvSpPr>
        <p:spPr>
          <a:xfrm>
            <a:off x="6389361" y="601484"/>
            <a:ext cx="4044677" cy="684397"/>
          </a:xfrm>
          <a:prstGeom prst="wedgeRoundRectCallout">
            <a:avLst>
              <a:gd name="adj1" fmla="val -29432"/>
              <a:gd name="adj2" fmla="val 9200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ex7_calculator2.cc</a:t>
            </a:r>
            <a:endParaRPr lang="ja-JP" altLang="en-US" dirty="0"/>
          </a:p>
        </p:txBody>
      </p:sp>
      <p:sp>
        <p:nvSpPr>
          <p:cNvPr id="7" name="角丸四角形吹き出し 6"/>
          <p:cNvSpPr/>
          <p:nvPr/>
        </p:nvSpPr>
        <p:spPr>
          <a:xfrm>
            <a:off x="715963" y="3254892"/>
            <a:ext cx="6700837" cy="955864"/>
          </a:xfrm>
          <a:prstGeom prst="wedgeRoundRectCallout">
            <a:avLst>
              <a:gd name="adj1" fmla="val -29455"/>
              <a:gd name="adj2" fmla="val -7093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クラス</a:t>
            </a:r>
            <a:r>
              <a:rPr lang="en-US" altLang="ja-JP" dirty="0" smtClean="0"/>
              <a:t>Calculator1</a:t>
            </a:r>
            <a:r>
              <a:rPr lang="ja-JP" altLang="en-US" dirty="0" smtClean="0"/>
              <a:t>のオブジェクトから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クラス</a:t>
            </a:r>
            <a:r>
              <a:rPr lang="en-US" altLang="ja-JP" dirty="0" smtClean="0"/>
              <a:t>Calculator2</a:t>
            </a:r>
            <a:r>
              <a:rPr lang="ja-JP" altLang="en-US" dirty="0" smtClean="0"/>
              <a:t>のオブジェクトに変更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474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計算機（</a:t>
            </a:r>
            <a:r>
              <a:rPr lang="ja-JP" altLang="en-US" dirty="0"/>
              <a:t>四則演算対応</a:t>
            </a:r>
            <a:r>
              <a:rPr lang="ja-JP" altLang="en-US" dirty="0" smtClean="0"/>
              <a:t>）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sz="2400" dirty="0" smtClean="0"/>
              <a:t>  </a:t>
            </a:r>
            <a:r>
              <a:rPr lang="en-US" altLang="ja-JP" sz="2400" dirty="0" smtClean="0"/>
              <a:t>while(1</a:t>
            </a:r>
            <a:r>
              <a:rPr lang="en-US" altLang="ja-JP" sz="2400" dirty="0"/>
              <a:t>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無限ループ</a:t>
            </a:r>
          </a:p>
          <a:p>
            <a:pPr marL="0" indent="0">
              <a:buNone/>
            </a:pPr>
            <a:endParaRPr lang="ja-JP" altLang="en-US" sz="2400" dirty="0"/>
          </a:p>
          <a:p>
            <a:pPr marL="0" indent="0">
              <a:buNone/>
            </a:pPr>
            <a:r>
              <a:rPr lang="ja-JP" altLang="en-US" sz="2400" dirty="0"/>
              <a:t>    </a:t>
            </a:r>
            <a:r>
              <a:rPr lang="en-US" altLang="ja-JP" sz="2400" dirty="0" err="1"/>
              <a:t>cin</a:t>
            </a:r>
            <a:r>
              <a:rPr lang="en-US" altLang="ja-JP" sz="2400" dirty="0"/>
              <a:t> &gt;&gt; </a:t>
            </a:r>
            <a:r>
              <a:rPr lang="en-US" altLang="ja-JP" sz="2400" dirty="0" err="1"/>
              <a:t>ope</a:t>
            </a:r>
            <a:r>
              <a:rPr lang="en-US" altLang="ja-JP" sz="2400" dirty="0"/>
              <a:t>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キーボードからコマンドを入力する</a:t>
            </a:r>
          </a:p>
          <a:p>
            <a:pPr marL="0" indent="0">
              <a:buNone/>
            </a:pPr>
            <a:endParaRPr lang="ja-JP" altLang="en-US" sz="2400" dirty="0"/>
          </a:p>
          <a:p>
            <a:pPr marL="0" indent="0">
              <a:buNone/>
            </a:pPr>
            <a:r>
              <a:rPr lang="ja-JP" altLang="en-US" sz="2400" dirty="0"/>
              <a:t>    </a:t>
            </a:r>
            <a:r>
              <a:rPr lang="en-US" altLang="ja-JP" sz="2400" dirty="0"/>
              <a:t>if (</a:t>
            </a:r>
            <a:r>
              <a:rPr lang="en-US" altLang="ja-JP" sz="2400" dirty="0" err="1"/>
              <a:t>ope</a:t>
            </a:r>
            <a:r>
              <a:rPr lang="en-US" altLang="ja-JP" sz="2400" dirty="0"/>
              <a:t>=="+")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コマンドが </a:t>
            </a:r>
            <a:r>
              <a:rPr lang="en-US" altLang="ja-JP" sz="2400" dirty="0">
                <a:solidFill>
                  <a:srgbClr val="FF0000"/>
                </a:solidFill>
              </a:rPr>
              <a:t>"+" </a:t>
            </a:r>
            <a:r>
              <a:rPr lang="ja-JP" altLang="en-US" sz="2400" dirty="0">
                <a:solidFill>
                  <a:srgbClr val="FF0000"/>
                </a:solidFill>
              </a:rPr>
              <a:t>か調べる</a:t>
            </a:r>
          </a:p>
          <a:p>
            <a:pPr marL="0" indent="0">
              <a:buNone/>
            </a:pPr>
            <a:r>
              <a:rPr lang="ja-JP" altLang="en-US" sz="2400" dirty="0"/>
              <a:t>      </a:t>
            </a:r>
            <a:r>
              <a:rPr lang="en-US" altLang="ja-JP" sz="2400" dirty="0" err="1"/>
              <a:t>cin</a:t>
            </a:r>
            <a:r>
              <a:rPr lang="en-US" altLang="ja-JP" sz="2400" dirty="0"/>
              <a:t> &gt;&gt; n;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キーボードから数字を入力する</a:t>
            </a:r>
          </a:p>
          <a:p>
            <a:pPr marL="0" indent="0">
              <a:buNone/>
            </a:pPr>
            <a:r>
              <a:rPr lang="ja-JP" altLang="en-US" sz="2400" dirty="0"/>
              <a:t>    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"Result: "  &lt;&lt; </a:t>
            </a:r>
            <a:r>
              <a:rPr lang="en-US" altLang="ja-JP" sz="2400" dirty="0" err="1"/>
              <a:t>calc.add</a:t>
            </a:r>
            <a:r>
              <a:rPr lang="en-US" altLang="ja-JP" sz="2400" dirty="0"/>
              <a:t>(n)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    continue;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無限ループの最初に戻る</a:t>
            </a:r>
          </a:p>
          <a:p>
            <a:pPr marL="0" indent="0">
              <a:buNone/>
            </a:pPr>
            <a:r>
              <a:rPr lang="ja-JP" altLang="en-US" sz="2400" dirty="0"/>
              <a:t>    </a:t>
            </a:r>
            <a:r>
              <a:rPr lang="en-US" altLang="ja-JP" sz="2400" dirty="0"/>
              <a:t>}</a:t>
            </a:r>
          </a:p>
          <a:p>
            <a:pPr marL="0" indent="0">
              <a:buNone/>
            </a:pPr>
            <a:r>
              <a:rPr lang="en-US" altLang="ja-JP" sz="2400" dirty="0"/>
              <a:t>    if (</a:t>
            </a:r>
            <a:r>
              <a:rPr lang="en-US" altLang="ja-JP" sz="2400" dirty="0" err="1"/>
              <a:t>ope</a:t>
            </a:r>
            <a:r>
              <a:rPr lang="en-US" altLang="ja-JP" sz="2400" dirty="0"/>
              <a:t>=="-")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コマンドが </a:t>
            </a:r>
            <a:r>
              <a:rPr lang="en-US" altLang="ja-JP" sz="2400" dirty="0">
                <a:solidFill>
                  <a:srgbClr val="FF0000"/>
                </a:solidFill>
              </a:rPr>
              <a:t>"-" </a:t>
            </a:r>
            <a:r>
              <a:rPr lang="ja-JP" altLang="en-US" sz="2400" dirty="0">
                <a:solidFill>
                  <a:srgbClr val="FF0000"/>
                </a:solidFill>
              </a:rPr>
              <a:t>か調べる</a:t>
            </a:r>
          </a:p>
          <a:p>
            <a:pPr marL="0" indent="0">
              <a:buNone/>
            </a:pPr>
            <a:r>
              <a:rPr lang="ja-JP" altLang="en-US" sz="2400" dirty="0"/>
              <a:t>      </a:t>
            </a:r>
            <a:r>
              <a:rPr lang="en-US" altLang="ja-JP" sz="2400" dirty="0" err="1"/>
              <a:t>cin</a:t>
            </a:r>
            <a:r>
              <a:rPr lang="en-US" altLang="ja-JP" sz="2400" dirty="0"/>
              <a:t> &gt;&gt; n;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キーボードから数字を入力する</a:t>
            </a:r>
          </a:p>
          <a:p>
            <a:pPr marL="0" indent="0">
              <a:buNone/>
            </a:pPr>
            <a:r>
              <a:rPr lang="ja-JP" altLang="en-US" sz="2400" dirty="0"/>
              <a:t>    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"Result: "  &lt;&lt; </a:t>
            </a:r>
            <a:r>
              <a:rPr lang="en-US" altLang="ja-JP" sz="2400" dirty="0" err="1"/>
              <a:t>calc.sub</a:t>
            </a:r>
            <a:r>
              <a:rPr lang="en-US" altLang="ja-JP" sz="2400" dirty="0"/>
              <a:t>(n)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    continue;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無限ループの最初に戻る</a:t>
            </a:r>
          </a:p>
          <a:p>
            <a:pPr marL="0" indent="0">
              <a:buNone/>
            </a:pPr>
            <a:r>
              <a:rPr lang="ja-JP" altLang="en-US" sz="2400" dirty="0"/>
              <a:t>    </a:t>
            </a:r>
            <a:r>
              <a:rPr lang="en-US" altLang="ja-JP" sz="2400" dirty="0"/>
              <a:t>}</a:t>
            </a:r>
            <a:endParaRPr lang="en-US" altLang="ja-JP" sz="24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2" name="角丸四角形 11"/>
          <p:cNvSpPr/>
          <p:nvPr/>
        </p:nvSpPr>
        <p:spPr>
          <a:xfrm>
            <a:off x="5346700" y="84522"/>
            <a:ext cx="947738" cy="46092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続き</a:t>
            </a:r>
            <a:endParaRPr kumimoji="1" lang="ja-JP" altLang="en-US" dirty="0"/>
          </a:p>
        </p:txBody>
      </p:sp>
      <p:sp>
        <p:nvSpPr>
          <p:cNvPr id="15" name="角丸四角形吹き出し 14"/>
          <p:cNvSpPr/>
          <p:nvPr/>
        </p:nvSpPr>
        <p:spPr>
          <a:xfrm>
            <a:off x="6389361" y="601484"/>
            <a:ext cx="4044677" cy="684397"/>
          </a:xfrm>
          <a:prstGeom prst="wedgeRoundRectCallout">
            <a:avLst>
              <a:gd name="adj1" fmla="val -29432"/>
              <a:gd name="adj2" fmla="val 9200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ex7_calculator2.cc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2839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計算機（</a:t>
            </a:r>
            <a:r>
              <a:rPr lang="ja-JP" altLang="en-US" dirty="0"/>
              <a:t>四則演算対応</a:t>
            </a:r>
            <a:r>
              <a:rPr lang="ja-JP" altLang="en-US" dirty="0" smtClean="0"/>
              <a:t>）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>
                <a:solidFill>
                  <a:srgbClr val="00B050"/>
                </a:solidFill>
              </a:rPr>
              <a:t> </a:t>
            </a:r>
            <a:r>
              <a:rPr lang="en-US" altLang="ja-JP" sz="2400" dirty="0">
                <a:solidFill>
                  <a:srgbClr val="00B050"/>
                </a:solidFill>
              </a:rPr>
              <a:t>if (</a:t>
            </a:r>
            <a:r>
              <a:rPr lang="en-US" altLang="ja-JP" sz="2400" dirty="0" err="1">
                <a:solidFill>
                  <a:srgbClr val="00B050"/>
                </a:solidFill>
              </a:rPr>
              <a:t>ope</a:t>
            </a:r>
            <a:r>
              <a:rPr lang="en-US" altLang="ja-JP" sz="2400" dirty="0">
                <a:solidFill>
                  <a:srgbClr val="00B050"/>
                </a:solidFill>
              </a:rPr>
              <a:t>=="*")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コマンドが </a:t>
            </a:r>
            <a:r>
              <a:rPr lang="en-US" altLang="ja-JP" sz="2400" dirty="0">
                <a:solidFill>
                  <a:srgbClr val="FF0000"/>
                </a:solidFill>
              </a:rPr>
              <a:t>"*" </a:t>
            </a:r>
            <a:r>
              <a:rPr lang="ja-JP" altLang="en-US" sz="2400" dirty="0">
                <a:solidFill>
                  <a:srgbClr val="FF0000"/>
                </a:solidFill>
              </a:rPr>
              <a:t>か調べる</a:t>
            </a:r>
          </a:p>
          <a:p>
            <a:pPr marL="0" indent="0">
              <a:buNone/>
            </a:pPr>
            <a:r>
              <a:rPr lang="ja-JP" altLang="en-US" sz="2400" dirty="0">
                <a:solidFill>
                  <a:srgbClr val="00B050"/>
                </a:solidFill>
              </a:rPr>
              <a:t>      </a:t>
            </a:r>
            <a:r>
              <a:rPr lang="en-US" altLang="ja-JP" sz="2400" dirty="0" err="1">
                <a:solidFill>
                  <a:srgbClr val="00B050"/>
                </a:solidFill>
              </a:rPr>
              <a:t>cin</a:t>
            </a:r>
            <a:r>
              <a:rPr lang="en-US" altLang="ja-JP" sz="2400" dirty="0">
                <a:solidFill>
                  <a:srgbClr val="00B050"/>
                </a:solidFill>
              </a:rPr>
              <a:t> &gt;&gt; n;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キーボードから数字を入力する</a:t>
            </a:r>
          </a:p>
          <a:p>
            <a:pPr marL="0" indent="0">
              <a:buNone/>
            </a:pPr>
            <a:r>
              <a:rPr lang="ja-JP" altLang="en-US" sz="2400" dirty="0">
                <a:solidFill>
                  <a:srgbClr val="00B050"/>
                </a:solidFill>
              </a:rPr>
              <a:t>      </a:t>
            </a:r>
            <a:r>
              <a:rPr lang="en-US" altLang="ja-JP" sz="2400" dirty="0" err="1">
                <a:solidFill>
                  <a:srgbClr val="00B050"/>
                </a:solidFill>
              </a:rPr>
              <a:t>cout</a:t>
            </a:r>
            <a:r>
              <a:rPr lang="en-US" altLang="ja-JP" sz="2400" dirty="0">
                <a:solidFill>
                  <a:srgbClr val="00B050"/>
                </a:solidFill>
              </a:rPr>
              <a:t> &lt;&lt; "Result: "  &lt;&lt; </a:t>
            </a:r>
            <a:r>
              <a:rPr lang="en-US" altLang="ja-JP" sz="2400" dirty="0" err="1">
                <a:solidFill>
                  <a:srgbClr val="00B050"/>
                </a:solidFill>
              </a:rPr>
              <a:t>calc.mul</a:t>
            </a:r>
            <a:r>
              <a:rPr lang="en-US" altLang="ja-JP" sz="2400" dirty="0">
                <a:solidFill>
                  <a:srgbClr val="00B050"/>
                </a:solidFill>
              </a:rPr>
              <a:t>(n) &lt;&lt; </a:t>
            </a:r>
            <a:r>
              <a:rPr lang="en-US" altLang="ja-JP" sz="2400" dirty="0" err="1">
                <a:solidFill>
                  <a:srgbClr val="00B050"/>
                </a:solidFill>
              </a:rPr>
              <a:t>endl</a:t>
            </a:r>
            <a:r>
              <a:rPr lang="en-US" altLang="ja-JP" sz="2400" dirty="0">
                <a:solidFill>
                  <a:srgbClr val="00B050"/>
                </a:solidFill>
              </a:rPr>
              <a:t>;</a:t>
            </a:r>
          </a:p>
          <a:p>
            <a:pPr marL="0" indent="0">
              <a:buNone/>
            </a:pPr>
            <a:r>
              <a:rPr lang="en-US" altLang="ja-JP" sz="2400" dirty="0">
                <a:solidFill>
                  <a:srgbClr val="00B050"/>
                </a:solidFill>
              </a:rPr>
              <a:t>      continue;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無限ループの最初に戻る</a:t>
            </a:r>
          </a:p>
          <a:p>
            <a:pPr marL="0" indent="0">
              <a:buNone/>
            </a:pPr>
            <a:r>
              <a:rPr lang="ja-JP" altLang="en-US" sz="2400" dirty="0">
                <a:solidFill>
                  <a:srgbClr val="00B050"/>
                </a:solidFill>
              </a:rPr>
              <a:t>    </a:t>
            </a:r>
            <a:r>
              <a:rPr lang="en-US" altLang="ja-JP" sz="2400" dirty="0">
                <a:solidFill>
                  <a:srgbClr val="00B050"/>
                </a:solidFill>
              </a:rPr>
              <a:t>}</a:t>
            </a:r>
          </a:p>
          <a:p>
            <a:pPr marL="0" indent="0">
              <a:buNone/>
            </a:pPr>
            <a:r>
              <a:rPr lang="en-US" altLang="ja-JP" sz="2400" dirty="0">
                <a:solidFill>
                  <a:srgbClr val="00B050"/>
                </a:solidFill>
              </a:rPr>
              <a:t>    if (</a:t>
            </a:r>
            <a:r>
              <a:rPr lang="en-US" altLang="ja-JP" sz="2400" dirty="0" err="1">
                <a:solidFill>
                  <a:srgbClr val="00B050"/>
                </a:solidFill>
              </a:rPr>
              <a:t>ope</a:t>
            </a:r>
            <a:r>
              <a:rPr lang="en-US" altLang="ja-JP" sz="2400" dirty="0">
                <a:solidFill>
                  <a:srgbClr val="00B050"/>
                </a:solidFill>
              </a:rPr>
              <a:t>=="/")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コマンドが </a:t>
            </a:r>
            <a:r>
              <a:rPr lang="en-US" altLang="ja-JP" sz="2400" dirty="0">
                <a:solidFill>
                  <a:srgbClr val="FF0000"/>
                </a:solidFill>
              </a:rPr>
              <a:t>"/" </a:t>
            </a:r>
            <a:r>
              <a:rPr lang="ja-JP" altLang="en-US" sz="2400" dirty="0">
                <a:solidFill>
                  <a:srgbClr val="FF0000"/>
                </a:solidFill>
              </a:rPr>
              <a:t>か調べる</a:t>
            </a:r>
          </a:p>
          <a:p>
            <a:pPr marL="0" indent="0">
              <a:buNone/>
            </a:pPr>
            <a:r>
              <a:rPr lang="ja-JP" altLang="en-US" sz="2400" dirty="0">
                <a:solidFill>
                  <a:srgbClr val="00B050"/>
                </a:solidFill>
              </a:rPr>
              <a:t>      </a:t>
            </a:r>
            <a:r>
              <a:rPr lang="en-US" altLang="ja-JP" sz="2400" dirty="0" err="1">
                <a:solidFill>
                  <a:srgbClr val="00B050"/>
                </a:solidFill>
              </a:rPr>
              <a:t>cin</a:t>
            </a:r>
            <a:r>
              <a:rPr lang="en-US" altLang="ja-JP" sz="2400" dirty="0">
                <a:solidFill>
                  <a:srgbClr val="00B050"/>
                </a:solidFill>
              </a:rPr>
              <a:t> &gt;&gt; n;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キーボードから数字を入力する</a:t>
            </a:r>
          </a:p>
          <a:p>
            <a:pPr marL="0" indent="0">
              <a:buNone/>
            </a:pPr>
            <a:r>
              <a:rPr lang="ja-JP" altLang="en-US" sz="2400" dirty="0">
                <a:solidFill>
                  <a:srgbClr val="00B050"/>
                </a:solidFill>
              </a:rPr>
              <a:t>      </a:t>
            </a:r>
            <a:r>
              <a:rPr lang="en-US" altLang="ja-JP" sz="2400" dirty="0" err="1">
                <a:solidFill>
                  <a:srgbClr val="00B050"/>
                </a:solidFill>
              </a:rPr>
              <a:t>cout</a:t>
            </a:r>
            <a:r>
              <a:rPr lang="en-US" altLang="ja-JP" sz="2400" dirty="0">
                <a:solidFill>
                  <a:srgbClr val="00B050"/>
                </a:solidFill>
              </a:rPr>
              <a:t> &lt;&lt; "Result: "  &lt;&lt; </a:t>
            </a:r>
            <a:r>
              <a:rPr lang="en-US" altLang="ja-JP" sz="2400" dirty="0" err="1">
                <a:solidFill>
                  <a:srgbClr val="00B050"/>
                </a:solidFill>
              </a:rPr>
              <a:t>calc.div</a:t>
            </a:r>
            <a:r>
              <a:rPr lang="en-US" altLang="ja-JP" sz="2400" dirty="0">
                <a:solidFill>
                  <a:srgbClr val="00B050"/>
                </a:solidFill>
              </a:rPr>
              <a:t>(n) &lt;&lt; </a:t>
            </a:r>
            <a:r>
              <a:rPr lang="en-US" altLang="ja-JP" sz="2400" dirty="0" err="1">
                <a:solidFill>
                  <a:srgbClr val="00B050"/>
                </a:solidFill>
              </a:rPr>
              <a:t>endl</a:t>
            </a:r>
            <a:r>
              <a:rPr lang="en-US" altLang="ja-JP" sz="2400" dirty="0">
                <a:solidFill>
                  <a:srgbClr val="00B050"/>
                </a:solidFill>
              </a:rPr>
              <a:t>;</a:t>
            </a:r>
          </a:p>
          <a:p>
            <a:pPr marL="0" indent="0">
              <a:buNone/>
            </a:pPr>
            <a:r>
              <a:rPr lang="en-US" altLang="ja-JP" sz="2400" dirty="0">
                <a:solidFill>
                  <a:srgbClr val="00B050"/>
                </a:solidFill>
              </a:rPr>
              <a:t>      continue; // </a:t>
            </a:r>
            <a:r>
              <a:rPr lang="ja-JP" altLang="en-US" sz="2400" dirty="0">
                <a:solidFill>
                  <a:srgbClr val="00B050"/>
                </a:solidFill>
              </a:rPr>
              <a:t>無限ループの最初に戻る</a:t>
            </a:r>
            <a:endParaRPr lang="en-US" altLang="ja-JP" sz="2400" dirty="0" smtClean="0">
              <a:solidFill>
                <a:srgbClr val="00B05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2" name="角丸四角形 11"/>
          <p:cNvSpPr/>
          <p:nvPr/>
        </p:nvSpPr>
        <p:spPr>
          <a:xfrm>
            <a:off x="5267601" y="140557"/>
            <a:ext cx="947738" cy="46092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続き</a:t>
            </a:r>
            <a:endParaRPr kumimoji="1" lang="ja-JP" altLang="en-US" dirty="0"/>
          </a:p>
        </p:txBody>
      </p:sp>
      <p:sp>
        <p:nvSpPr>
          <p:cNvPr id="15" name="角丸四角形吹き出し 14"/>
          <p:cNvSpPr/>
          <p:nvPr/>
        </p:nvSpPr>
        <p:spPr>
          <a:xfrm>
            <a:off x="6389361" y="601484"/>
            <a:ext cx="4044677" cy="684397"/>
          </a:xfrm>
          <a:prstGeom prst="wedgeRoundRectCallout">
            <a:avLst>
              <a:gd name="adj1" fmla="val -29432"/>
              <a:gd name="adj2" fmla="val 9200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ex7_calculator2.cc</a:t>
            </a:r>
            <a:endParaRPr lang="ja-JP" altLang="en-US" dirty="0"/>
          </a:p>
        </p:txBody>
      </p:sp>
      <p:sp>
        <p:nvSpPr>
          <p:cNvPr id="7" name="角丸四角形吹き出し 6"/>
          <p:cNvSpPr/>
          <p:nvPr/>
        </p:nvSpPr>
        <p:spPr>
          <a:xfrm>
            <a:off x="3214967" y="5735821"/>
            <a:ext cx="6583789" cy="1162756"/>
          </a:xfrm>
          <a:prstGeom prst="wedgeRoundRectCallout">
            <a:avLst>
              <a:gd name="adj1" fmla="val -44107"/>
              <a:gd name="adj2" fmla="val -68045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クラス</a:t>
            </a:r>
            <a:r>
              <a:rPr lang="en-US" altLang="ja-JP" dirty="0" smtClean="0"/>
              <a:t>Calculation2</a:t>
            </a:r>
            <a:r>
              <a:rPr lang="ja-JP" altLang="en-US" dirty="0" smtClean="0"/>
              <a:t>で新たに加わった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かけ算、割り算の処理を追加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0129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計算機（</a:t>
            </a:r>
            <a:r>
              <a:rPr lang="ja-JP" altLang="en-US" dirty="0"/>
              <a:t>四則演算対応</a:t>
            </a:r>
            <a:r>
              <a:rPr lang="ja-JP" altLang="en-US" dirty="0" smtClean="0"/>
              <a:t>）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ja-JP" sz="2400" dirty="0"/>
              <a:t> if (</a:t>
            </a:r>
            <a:r>
              <a:rPr lang="en-US" altLang="ja-JP" sz="2400" dirty="0" err="1"/>
              <a:t>ope</a:t>
            </a:r>
            <a:r>
              <a:rPr lang="en-US" altLang="ja-JP" sz="2400" dirty="0"/>
              <a:t>=="=")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コマンドが </a:t>
            </a:r>
            <a:r>
              <a:rPr lang="en-US" altLang="ja-JP" sz="2400" dirty="0">
                <a:solidFill>
                  <a:srgbClr val="FF0000"/>
                </a:solidFill>
              </a:rPr>
              <a:t>"=" </a:t>
            </a:r>
            <a:r>
              <a:rPr lang="ja-JP" altLang="en-US" sz="2400" dirty="0">
                <a:solidFill>
                  <a:srgbClr val="FF0000"/>
                </a:solidFill>
              </a:rPr>
              <a:t>か調べる</a:t>
            </a:r>
          </a:p>
          <a:p>
            <a:pPr marL="0" indent="0">
              <a:buNone/>
            </a:pPr>
            <a:r>
              <a:rPr lang="ja-JP" altLang="en-US" sz="2400" dirty="0"/>
              <a:t>    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"Current value: "  &lt;&lt; </a:t>
            </a:r>
            <a:r>
              <a:rPr lang="en-US" altLang="ja-JP" sz="2400" dirty="0" err="1"/>
              <a:t>calc.get_val</a:t>
            </a:r>
            <a:r>
              <a:rPr lang="en-US" altLang="ja-JP" sz="2400" dirty="0"/>
              <a:t>()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    continue;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無限ループの最初に戻る</a:t>
            </a:r>
          </a:p>
          <a:p>
            <a:pPr marL="0" indent="0">
              <a:buNone/>
            </a:pPr>
            <a:r>
              <a:rPr lang="ja-JP" altLang="en-US" sz="2400" dirty="0"/>
              <a:t>    </a:t>
            </a:r>
            <a:r>
              <a:rPr lang="en-US" altLang="ja-JP" sz="2400" dirty="0"/>
              <a:t>}</a:t>
            </a:r>
          </a:p>
          <a:p>
            <a:pPr marL="0" indent="0">
              <a:buNone/>
            </a:pPr>
            <a:r>
              <a:rPr lang="en-US" altLang="ja-JP" sz="2400" dirty="0"/>
              <a:t>    if (</a:t>
            </a:r>
            <a:r>
              <a:rPr lang="en-US" altLang="ja-JP" sz="2400" dirty="0" err="1"/>
              <a:t>ope</a:t>
            </a:r>
            <a:r>
              <a:rPr lang="en-US" altLang="ja-JP" sz="2400" dirty="0"/>
              <a:t>=="clear")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コマンドが </a:t>
            </a:r>
            <a:r>
              <a:rPr lang="en-US" altLang="ja-JP" sz="2400" dirty="0">
                <a:solidFill>
                  <a:srgbClr val="FF0000"/>
                </a:solidFill>
              </a:rPr>
              <a:t>"clear" </a:t>
            </a:r>
            <a:r>
              <a:rPr lang="ja-JP" altLang="en-US" sz="2400" dirty="0">
                <a:solidFill>
                  <a:srgbClr val="FF0000"/>
                </a:solidFill>
              </a:rPr>
              <a:t>か調べる</a:t>
            </a:r>
          </a:p>
          <a:p>
            <a:pPr marL="0" indent="0">
              <a:buNone/>
            </a:pPr>
            <a:r>
              <a:rPr lang="ja-JP" altLang="en-US" sz="2400" dirty="0"/>
              <a:t>      </a:t>
            </a:r>
            <a:r>
              <a:rPr lang="en-US" altLang="ja-JP" sz="2400" dirty="0" err="1"/>
              <a:t>calc.clear</a:t>
            </a:r>
            <a:r>
              <a:rPr lang="en-US" altLang="ja-JP" sz="2400" dirty="0"/>
              <a:t>();</a:t>
            </a:r>
          </a:p>
          <a:p>
            <a:pPr marL="0" indent="0">
              <a:buNone/>
            </a:pPr>
            <a:r>
              <a:rPr lang="en-US" altLang="ja-JP" sz="2400" dirty="0"/>
              <a:t>    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"Result: "  &lt;&lt; </a:t>
            </a:r>
            <a:r>
              <a:rPr lang="en-US" altLang="ja-JP" sz="2400" dirty="0" err="1"/>
              <a:t>calc.get_val</a:t>
            </a:r>
            <a:r>
              <a:rPr lang="en-US" altLang="ja-JP" sz="2400" dirty="0"/>
              <a:t>()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    continue;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無限ループの最初に戻る</a:t>
            </a:r>
          </a:p>
          <a:p>
            <a:pPr marL="0" indent="0">
              <a:buNone/>
            </a:pPr>
            <a:r>
              <a:rPr lang="ja-JP" altLang="en-US" sz="2400" dirty="0"/>
              <a:t>    </a:t>
            </a:r>
            <a:r>
              <a:rPr lang="en-US" altLang="ja-JP" sz="2400" dirty="0"/>
              <a:t>}</a:t>
            </a:r>
          </a:p>
          <a:p>
            <a:pPr marL="0" indent="0"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"Invalid command! ignored."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}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  return 0;</a:t>
            </a:r>
          </a:p>
          <a:p>
            <a:pPr marL="0" indent="0">
              <a:buNone/>
            </a:pPr>
            <a:r>
              <a:rPr lang="en-US" altLang="ja-JP" sz="2400" dirty="0"/>
              <a:t>}</a:t>
            </a:r>
            <a:endParaRPr lang="en-US" altLang="ja-JP" sz="24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2" name="角丸四角形 11"/>
          <p:cNvSpPr/>
          <p:nvPr/>
        </p:nvSpPr>
        <p:spPr>
          <a:xfrm>
            <a:off x="5267601" y="140557"/>
            <a:ext cx="947738" cy="46092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続き</a:t>
            </a:r>
            <a:endParaRPr kumimoji="1" lang="ja-JP" altLang="en-US" dirty="0"/>
          </a:p>
        </p:txBody>
      </p:sp>
      <p:sp>
        <p:nvSpPr>
          <p:cNvPr id="15" name="角丸四角形吹き出し 14"/>
          <p:cNvSpPr/>
          <p:nvPr/>
        </p:nvSpPr>
        <p:spPr>
          <a:xfrm>
            <a:off x="6389361" y="601484"/>
            <a:ext cx="4044677" cy="684397"/>
          </a:xfrm>
          <a:prstGeom prst="wedgeRoundRectCallout">
            <a:avLst>
              <a:gd name="adj1" fmla="val -29432"/>
              <a:gd name="adj2" fmla="val 9200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ex7_calculator2.cc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28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クラスの継承で気をつけること、その１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基本クラスのメンバが派生クラスからアクセスできること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4663088" y="2541489"/>
            <a:ext cx="5719374" cy="141056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pitchFamily="18" charset="2"/>
              <a:buNone/>
            </a:pPr>
            <a:r>
              <a:rPr lang="en-US" altLang="ja-JP" sz="2000" dirty="0" smtClean="0"/>
              <a:t>class Calculator1 {</a:t>
            </a:r>
          </a:p>
          <a:p>
            <a:pPr marL="0" indent="0">
              <a:buFont typeface="Wingdings 3" pitchFamily="18" charset="2"/>
              <a:buNone/>
            </a:pPr>
            <a:r>
              <a:rPr lang="en-US" altLang="ja-JP" sz="2000" dirty="0" smtClean="0"/>
              <a:t>private:</a:t>
            </a:r>
          </a:p>
          <a:p>
            <a:pPr marL="0" indent="0">
              <a:buFont typeface="Wingdings 3" pitchFamily="18" charset="2"/>
              <a:buNone/>
            </a:pPr>
            <a:r>
              <a:rPr lang="en-US" altLang="ja-JP" sz="2000" dirty="0" smtClean="0"/>
              <a:t>  double </a:t>
            </a:r>
            <a:r>
              <a:rPr lang="en-US" altLang="ja-JP" sz="2000" dirty="0" err="1" smtClean="0"/>
              <a:t>val</a:t>
            </a:r>
            <a:r>
              <a:rPr lang="en-US" altLang="ja-JP" sz="2000" dirty="0" smtClean="0"/>
              <a:t>; </a:t>
            </a:r>
            <a:r>
              <a:rPr lang="en-US" altLang="ja-JP" sz="2000" dirty="0" smtClean="0">
                <a:solidFill>
                  <a:srgbClr val="FF0000"/>
                </a:solidFill>
              </a:rPr>
              <a:t>// </a:t>
            </a:r>
            <a:r>
              <a:rPr lang="ja-JP" altLang="en-US" sz="2000" dirty="0" smtClean="0">
                <a:solidFill>
                  <a:srgbClr val="FF0000"/>
                </a:solidFill>
              </a:rPr>
              <a:t>計算機内部で記憶している値</a:t>
            </a: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4663088" y="5377776"/>
            <a:ext cx="5719374" cy="141056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000" dirty="0"/>
              <a:t>class Calculator1 {</a:t>
            </a:r>
          </a:p>
          <a:p>
            <a:pPr marL="0" indent="0">
              <a:buNone/>
            </a:pPr>
            <a:r>
              <a:rPr lang="en-US" altLang="ja-JP" sz="2000" dirty="0">
                <a:solidFill>
                  <a:srgbClr val="00B050"/>
                </a:solidFill>
              </a:rPr>
              <a:t>protected</a:t>
            </a:r>
            <a:r>
              <a:rPr lang="en-US" altLang="ja-JP" sz="2000" dirty="0"/>
              <a:t>:</a:t>
            </a:r>
            <a:r>
              <a:rPr lang="ja-JP" altLang="en-US" sz="2000" dirty="0"/>
              <a:t> </a:t>
            </a:r>
            <a:r>
              <a:rPr lang="en-US" altLang="ja-JP" sz="2000" dirty="0">
                <a:solidFill>
                  <a:srgbClr val="FF0000"/>
                </a:solidFill>
              </a:rPr>
              <a:t>// </a:t>
            </a:r>
            <a:r>
              <a:rPr lang="ja-JP" altLang="en-US" sz="2000" dirty="0">
                <a:solidFill>
                  <a:srgbClr val="FF0000"/>
                </a:solidFill>
              </a:rPr>
              <a:t>継承したクラスと共有するために，</a:t>
            </a:r>
            <a:r>
              <a:rPr lang="en-US" altLang="ja-JP" sz="2000" dirty="0">
                <a:solidFill>
                  <a:srgbClr val="FF0000"/>
                </a:solidFill>
              </a:rPr>
              <a:t>protected</a:t>
            </a:r>
            <a:r>
              <a:rPr lang="ja-JP" altLang="en-US" sz="2000" dirty="0">
                <a:solidFill>
                  <a:srgbClr val="FF0000"/>
                </a:solidFill>
              </a:rPr>
              <a:t>にする</a:t>
            </a:r>
            <a:endParaRPr lang="en-US" altLang="ja-JP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2000" dirty="0"/>
              <a:t>  double </a:t>
            </a:r>
            <a:r>
              <a:rPr lang="en-US" altLang="ja-JP" sz="2000" dirty="0" err="1"/>
              <a:t>val</a:t>
            </a:r>
            <a:r>
              <a:rPr lang="en-US" altLang="ja-JP" sz="2000" dirty="0"/>
              <a:t>; </a:t>
            </a:r>
            <a:r>
              <a:rPr lang="en-US" altLang="ja-JP" sz="2000" dirty="0">
                <a:solidFill>
                  <a:srgbClr val="FF0000"/>
                </a:solidFill>
              </a:rPr>
              <a:t>// </a:t>
            </a:r>
            <a:r>
              <a:rPr lang="ja-JP" altLang="en-US" sz="2000" dirty="0">
                <a:solidFill>
                  <a:srgbClr val="FF0000"/>
                </a:solidFill>
              </a:rPr>
              <a:t>計算機内部で記憶している値</a:t>
            </a:r>
          </a:p>
        </p:txBody>
      </p:sp>
      <p:sp>
        <p:nvSpPr>
          <p:cNvPr id="7" name="下矢印 6"/>
          <p:cNvSpPr/>
          <p:nvPr/>
        </p:nvSpPr>
        <p:spPr>
          <a:xfrm>
            <a:off x="7302642" y="4132672"/>
            <a:ext cx="440266" cy="4967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4663088" y="2100672"/>
            <a:ext cx="5719374" cy="44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ex6_calculator1.cc</a:t>
            </a:r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4663088" y="4936020"/>
            <a:ext cx="5719374" cy="44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ex7_calculator2.cc</a:t>
            </a:r>
            <a:endParaRPr lang="ja-JP" altLang="en-US" dirty="0"/>
          </a:p>
        </p:txBody>
      </p:sp>
      <p:sp>
        <p:nvSpPr>
          <p:cNvPr id="10" name="角丸四角形吹き出し 9"/>
          <p:cNvSpPr/>
          <p:nvPr/>
        </p:nvSpPr>
        <p:spPr>
          <a:xfrm>
            <a:off x="67734" y="5055894"/>
            <a:ext cx="4301840" cy="1196622"/>
          </a:xfrm>
          <a:prstGeom prst="wedgeRoundRectCallout">
            <a:avLst>
              <a:gd name="adj1" fmla="val 58618"/>
              <a:gd name="adj2" fmla="val 2319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派生クラスからアクセスできるように</a:t>
            </a:r>
            <a:r>
              <a:rPr kumimoji="1" lang="en-US" altLang="ja-JP" dirty="0" smtClean="0"/>
              <a:t>protected</a:t>
            </a:r>
            <a:r>
              <a:rPr kumimoji="1" lang="ja-JP" altLang="en-US" dirty="0" smtClean="0"/>
              <a:t>に変更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58777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クラスの継承で気をつける</a:t>
            </a:r>
            <a:r>
              <a:rPr lang="ja-JP" altLang="en-US" dirty="0" smtClean="0"/>
              <a:t>こと、その</a:t>
            </a:r>
            <a:r>
              <a:rPr lang="ja-JP" altLang="en-US" dirty="0"/>
              <a:t>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基本クラスのメンバのアクセス制御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public</a:t>
            </a:r>
          </a:p>
          <a:p>
            <a:pPr lvl="2"/>
            <a:r>
              <a:rPr lang="ja-JP" altLang="en-US" dirty="0"/>
              <a:t>クラス外</a:t>
            </a:r>
            <a:r>
              <a:rPr lang="ja-JP" altLang="en-US" dirty="0" smtClean="0"/>
              <a:t>からアクセス可能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private</a:t>
            </a:r>
          </a:p>
          <a:p>
            <a:pPr lvl="2"/>
            <a:r>
              <a:rPr lang="ja-JP" altLang="en-US" dirty="0"/>
              <a:t>クラス外からアクセス</a:t>
            </a:r>
            <a:r>
              <a:rPr lang="ja-JP" altLang="en-US" dirty="0" smtClean="0"/>
              <a:t>可能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protected</a:t>
            </a:r>
          </a:p>
          <a:p>
            <a:pPr lvl="2"/>
            <a:r>
              <a:rPr kumimoji="1" lang="ja-JP" altLang="en-US" dirty="0" smtClean="0"/>
              <a:t>基本的には</a:t>
            </a:r>
            <a:r>
              <a:rPr kumimoji="1" lang="en-US" altLang="ja-JP" dirty="0" smtClean="0"/>
              <a:t>private</a:t>
            </a:r>
            <a:r>
              <a:rPr kumimoji="1" lang="ja-JP" altLang="en-US" dirty="0" smtClean="0"/>
              <a:t>と同じだが、派生クラスからはアクセス可能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10" name="角丸四角形 9"/>
          <p:cNvSpPr/>
          <p:nvPr/>
        </p:nvSpPr>
        <p:spPr>
          <a:xfrm>
            <a:off x="9210678" y="679324"/>
            <a:ext cx="947738" cy="46092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続き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79111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クラスの継承で気をつけること、その２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基本クラスのアクセス制御</a:t>
            </a:r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/>
          </a:p>
          <a:p>
            <a:pPr lvl="1"/>
            <a:r>
              <a:rPr lang="ja-JP" altLang="en-US" dirty="0" smtClean="0"/>
              <a:t>この「</a:t>
            </a:r>
            <a:r>
              <a:rPr lang="en-US" altLang="ja-JP" dirty="0" smtClean="0">
                <a:solidFill>
                  <a:srgbClr val="FF0000"/>
                </a:solidFill>
              </a:rPr>
              <a:t>public</a:t>
            </a:r>
            <a:r>
              <a:rPr lang="ja-JP" altLang="en-US" dirty="0" smtClean="0"/>
              <a:t>」の部分によって、継承の挙動が変わる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public: </a:t>
            </a:r>
            <a:r>
              <a:rPr lang="ja-JP" altLang="en-US" dirty="0" smtClean="0"/>
              <a:t>基本クラスの公開メンバが派生クラスの</a:t>
            </a:r>
            <a:r>
              <a:rPr lang="ja-JP" altLang="en-US" dirty="0" smtClean="0">
                <a:solidFill>
                  <a:srgbClr val="00B050"/>
                </a:solidFill>
              </a:rPr>
              <a:t>公開メンバ</a:t>
            </a:r>
            <a:r>
              <a:rPr lang="ja-JP" altLang="en-US" dirty="0" smtClean="0"/>
              <a:t>として扱われる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private:</a:t>
            </a:r>
            <a:r>
              <a:rPr lang="ja-JP" altLang="en-US" dirty="0"/>
              <a:t>基本クラスの公開メンバが派生クラス</a:t>
            </a:r>
            <a:r>
              <a:rPr lang="ja-JP" altLang="en-US" dirty="0" smtClean="0"/>
              <a:t>の</a:t>
            </a:r>
            <a:r>
              <a:rPr lang="ja-JP" altLang="en-US" dirty="0" smtClean="0">
                <a:solidFill>
                  <a:srgbClr val="00B050"/>
                </a:solidFill>
              </a:rPr>
              <a:t>非公開メンバ</a:t>
            </a:r>
            <a:r>
              <a:rPr lang="ja-JP" altLang="en-US" dirty="0"/>
              <a:t>として</a:t>
            </a:r>
            <a:r>
              <a:rPr lang="ja-JP" altLang="en-US" dirty="0" smtClean="0"/>
              <a:t>扱われる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何も指定しないときは、</a:t>
            </a:r>
            <a:r>
              <a:rPr lang="en-US" altLang="ja-JP" dirty="0" smtClean="0"/>
              <a:t>private</a:t>
            </a:r>
            <a:r>
              <a:rPr lang="ja-JP" altLang="en-US" dirty="0" smtClean="0"/>
              <a:t>として扱われる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わかりやすさのために、明示的に指定する方がいい</a:t>
            </a:r>
            <a:endParaRPr lang="en-US" altLang="ja-JP" dirty="0"/>
          </a:p>
          <a:p>
            <a:pPr lvl="2"/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924134" y="2460981"/>
            <a:ext cx="5531525" cy="5305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pitchFamily="18" charset="2"/>
              <a:buNone/>
            </a:pPr>
            <a:r>
              <a:rPr lang="en-US" altLang="ja-JP" sz="2200" dirty="0" smtClean="0">
                <a:solidFill>
                  <a:srgbClr val="00B050"/>
                </a:solidFill>
              </a:rPr>
              <a:t>class Calculator2 : </a:t>
            </a:r>
            <a:r>
              <a:rPr lang="en-US" altLang="ja-JP" sz="2200" dirty="0" smtClean="0">
                <a:solidFill>
                  <a:srgbClr val="FF0000"/>
                </a:solidFill>
              </a:rPr>
              <a:t>public</a:t>
            </a:r>
            <a:r>
              <a:rPr lang="en-US" altLang="ja-JP" sz="2200" dirty="0" smtClean="0">
                <a:solidFill>
                  <a:srgbClr val="00B050"/>
                </a:solidFill>
              </a:rPr>
              <a:t> Calculator1 {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924133" y="2019609"/>
            <a:ext cx="5531525" cy="4385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ex7_calculator2.cc</a:t>
            </a:r>
            <a:endParaRPr lang="ja-JP" altLang="en-US" dirty="0"/>
          </a:p>
        </p:txBody>
      </p:sp>
      <p:sp>
        <p:nvSpPr>
          <p:cNvPr id="7" name="角丸四角形吹き出し 6"/>
          <p:cNvSpPr/>
          <p:nvPr/>
        </p:nvSpPr>
        <p:spPr>
          <a:xfrm>
            <a:off x="6750755" y="1344228"/>
            <a:ext cx="3852333" cy="1685925"/>
          </a:xfrm>
          <a:prstGeom prst="wedgeRoundRectCallout">
            <a:avLst>
              <a:gd name="adj1" fmla="val -61194"/>
              <a:gd name="adj2" fmla="val 29061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クラス</a:t>
            </a:r>
            <a:r>
              <a:rPr lang="en-US" altLang="ja-JP" dirty="0" smtClean="0"/>
              <a:t>Calculation1</a:t>
            </a:r>
            <a:r>
              <a:rPr lang="ja-JP" altLang="en-US" dirty="0" smtClean="0"/>
              <a:t>を継承した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クラス</a:t>
            </a:r>
            <a:r>
              <a:rPr lang="en-US" altLang="ja-JP" dirty="0" smtClean="0"/>
              <a:t>Calculation2</a:t>
            </a:r>
            <a:r>
              <a:rPr lang="ja-JP" altLang="en-US" dirty="0" smtClean="0"/>
              <a:t>を新たに追加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13428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new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delete</a:t>
            </a:r>
            <a:br>
              <a:rPr kumimoji="1" lang="en-US" altLang="ja-JP" dirty="0" smtClean="0"/>
            </a:br>
            <a:r>
              <a:rPr kumimoji="1" lang="ja-JP" altLang="en-US" dirty="0" smtClean="0"/>
              <a:t>（配列の動的メモリ確保）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5D1795-BB81-4110-96B4-41B787FA81D8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13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参考書（追加）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/>
              <a:t>参考書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(D)</a:t>
            </a:r>
            <a:r>
              <a:rPr lang="ja-JP" altLang="en-US" dirty="0" smtClean="0"/>
              <a:t>「</a:t>
            </a:r>
            <a:r>
              <a:rPr lang="zh-TW" altLang="en-US" dirty="0"/>
              <a:t>新版 明解</a:t>
            </a:r>
            <a:r>
              <a:rPr lang="en-US" altLang="zh-TW" dirty="0"/>
              <a:t>C++</a:t>
            </a:r>
            <a:r>
              <a:rPr lang="zh-TW" altLang="en-US" dirty="0"/>
              <a:t>　入門編</a:t>
            </a:r>
            <a:r>
              <a:rPr lang="ja-JP" altLang="en-US" dirty="0" smtClean="0"/>
              <a:t>」</a:t>
            </a:r>
            <a:endParaRPr lang="en-US" altLang="ja-JP" dirty="0" smtClean="0"/>
          </a:p>
          <a:p>
            <a:pPr lvl="2"/>
            <a:r>
              <a:rPr lang="ja-JP" altLang="en-US" dirty="0"/>
              <a:t>柴田 </a:t>
            </a:r>
            <a:r>
              <a:rPr lang="ja-JP" altLang="en-US" dirty="0" smtClean="0"/>
              <a:t>望洋 </a:t>
            </a:r>
            <a:r>
              <a:rPr lang="en-US" altLang="ja-JP" dirty="0" smtClean="0"/>
              <a:t>(</a:t>
            </a:r>
            <a:r>
              <a:rPr lang="ja-JP" altLang="en-US" dirty="0"/>
              <a:t>著</a:t>
            </a:r>
            <a:r>
              <a:rPr lang="en-US" altLang="ja-JP" dirty="0" smtClean="0"/>
              <a:t>)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2052" name="Picture 4" descr="新版 明解C++　入門編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0794" y="336509"/>
            <a:ext cx="2200779" cy="2200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角丸四角形吹き出し 5"/>
          <p:cNvSpPr/>
          <p:nvPr/>
        </p:nvSpPr>
        <p:spPr>
          <a:xfrm>
            <a:off x="1750264" y="3242474"/>
            <a:ext cx="6552264" cy="1497820"/>
          </a:xfrm>
          <a:prstGeom prst="wedgeRoundRectCallout">
            <a:avLst>
              <a:gd name="adj1" fmla="val -23711"/>
              <a:gd name="adj2" fmla="val -7757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先週紹介しましたが、継承が入っていないので、お勧めできないと思いました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55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配列の動的メモリ確保・解放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en-US" altLang="ja-JP" dirty="0" smtClean="0"/>
              <a:t>C</a:t>
            </a:r>
            <a:r>
              <a:rPr kumimoji="1" lang="ja-JP" altLang="en-US" dirty="0" smtClean="0"/>
              <a:t>言語の場合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malloc</a:t>
            </a:r>
            <a:r>
              <a:rPr lang="ja-JP" altLang="en-US" dirty="0" err="1" smtClean="0"/>
              <a:t>でメ</a:t>
            </a:r>
            <a:r>
              <a:rPr lang="ja-JP" altLang="en-US" dirty="0" smtClean="0"/>
              <a:t>モリの確保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free</a:t>
            </a:r>
            <a:r>
              <a:rPr lang="ja-JP" altLang="en-US" dirty="0" err="1" smtClean="0"/>
              <a:t>でメ</a:t>
            </a:r>
            <a:r>
              <a:rPr lang="ja-JP" altLang="en-US" dirty="0" smtClean="0"/>
              <a:t>モリの解放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5D1795-BB81-4110-96B4-41B787FA81D8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701772" y="3876916"/>
            <a:ext cx="9289856" cy="308145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 fontScale="85000" lnSpcReduction="10000"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/>
              <a:t>#include &lt;</a:t>
            </a:r>
            <a:r>
              <a:rPr lang="en-US" altLang="ja-JP" sz="2400" dirty="0" err="1"/>
              <a:t>stdlib.h</a:t>
            </a:r>
            <a:r>
              <a:rPr lang="en-US" altLang="ja-JP" sz="2400" dirty="0"/>
              <a:t>&gt; </a:t>
            </a:r>
            <a:r>
              <a:rPr lang="en-US" altLang="ja-JP" sz="2400" dirty="0">
                <a:solidFill>
                  <a:srgbClr val="FF0000"/>
                </a:solidFill>
              </a:rPr>
              <a:t>/* </a:t>
            </a:r>
            <a:r>
              <a:rPr lang="en-US" altLang="ja-JP" sz="2400" dirty="0" err="1">
                <a:solidFill>
                  <a:srgbClr val="FF0000"/>
                </a:solidFill>
              </a:rPr>
              <a:t>malloc</a:t>
            </a:r>
            <a:r>
              <a:rPr lang="ja-JP" altLang="en-US" sz="2400" dirty="0">
                <a:solidFill>
                  <a:srgbClr val="FF0000"/>
                </a:solidFill>
              </a:rPr>
              <a:t>を使うときのお約束 *</a:t>
            </a:r>
            <a:r>
              <a:rPr lang="en-US" altLang="ja-JP" sz="2400" dirty="0">
                <a:solidFill>
                  <a:srgbClr val="FF0000"/>
                </a:solidFill>
              </a:rPr>
              <a:t>/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 err="1"/>
              <a:t>int</a:t>
            </a:r>
            <a:r>
              <a:rPr lang="en-US" altLang="ja-JP" sz="2400" dirty="0"/>
              <a:t> main() {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*n;</a:t>
            </a:r>
          </a:p>
          <a:p>
            <a:pPr marL="0" indent="0">
              <a:buNone/>
            </a:pPr>
            <a:r>
              <a:rPr lang="en-US" altLang="ja-JP" sz="2400" dirty="0"/>
              <a:t>  n = (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*)</a:t>
            </a:r>
            <a:r>
              <a:rPr lang="en-US" altLang="ja-JP" sz="2400" dirty="0" err="1">
                <a:solidFill>
                  <a:srgbClr val="00B050"/>
                </a:solidFill>
              </a:rPr>
              <a:t>malloc</a:t>
            </a:r>
            <a:r>
              <a:rPr lang="en-US" altLang="ja-JP" sz="2400" dirty="0"/>
              <a:t>(</a:t>
            </a:r>
            <a:r>
              <a:rPr lang="en-US" altLang="ja-JP" sz="2400" dirty="0" err="1"/>
              <a:t>sizeof</a:t>
            </a:r>
            <a:r>
              <a:rPr lang="en-US" altLang="ja-JP" sz="2400" dirty="0"/>
              <a:t>(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)*10); </a:t>
            </a:r>
            <a:r>
              <a:rPr lang="en-US" altLang="ja-JP" sz="2400" dirty="0">
                <a:solidFill>
                  <a:srgbClr val="FF0000"/>
                </a:solidFill>
              </a:rPr>
              <a:t>/* </a:t>
            </a:r>
            <a:r>
              <a:rPr lang="en-US" altLang="ja-JP" sz="2400" dirty="0" err="1">
                <a:solidFill>
                  <a:srgbClr val="FF0000"/>
                </a:solidFill>
              </a:rPr>
              <a:t>int</a:t>
            </a:r>
            <a:r>
              <a:rPr lang="ja-JP" altLang="en-US" sz="2400" dirty="0">
                <a:solidFill>
                  <a:srgbClr val="FF0000"/>
                </a:solidFill>
              </a:rPr>
              <a:t>型の変数</a:t>
            </a:r>
            <a:r>
              <a:rPr lang="en-US" altLang="ja-JP" sz="2400" dirty="0">
                <a:solidFill>
                  <a:srgbClr val="FF0000"/>
                </a:solidFill>
              </a:rPr>
              <a:t>10</a:t>
            </a:r>
            <a:r>
              <a:rPr lang="ja-JP" altLang="en-US" sz="2400" dirty="0">
                <a:solidFill>
                  <a:srgbClr val="FF0000"/>
                </a:solidFill>
              </a:rPr>
              <a:t>個分のメモリ確保 *</a:t>
            </a:r>
            <a:r>
              <a:rPr lang="en-US" altLang="ja-JP" sz="2400" dirty="0">
                <a:solidFill>
                  <a:srgbClr val="FF0000"/>
                </a:solidFill>
              </a:rPr>
              <a:t>/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>
                <a:solidFill>
                  <a:srgbClr val="00B050"/>
                </a:solidFill>
              </a:rPr>
              <a:t>free</a:t>
            </a:r>
            <a:r>
              <a:rPr lang="en-US" altLang="ja-JP" sz="2400" dirty="0"/>
              <a:t>(n); </a:t>
            </a:r>
            <a:r>
              <a:rPr lang="en-US" altLang="ja-JP" sz="2400" dirty="0">
                <a:solidFill>
                  <a:srgbClr val="FF0000"/>
                </a:solidFill>
              </a:rPr>
              <a:t>/* </a:t>
            </a:r>
            <a:r>
              <a:rPr lang="ja-JP" altLang="en-US" sz="2400" dirty="0">
                <a:solidFill>
                  <a:srgbClr val="FF0000"/>
                </a:solidFill>
              </a:rPr>
              <a:t>確保したメモリの開放 *</a:t>
            </a:r>
            <a:r>
              <a:rPr lang="en-US" altLang="ja-JP" sz="2400" dirty="0">
                <a:solidFill>
                  <a:srgbClr val="FF0000"/>
                </a:solidFill>
              </a:rPr>
              <a:t>/</a:t>
            </a:r>
          </a:p>
          <a:p>
            <a:pPr marL="0" indent="0">
              <a:buNone/>
            </a:pPr>
            <a:r>
              <a:rPr lang="en-US" altLang="ja-JP" sz="2400" dirty="0"/>
              <a:t>  return(0);</a:t>
            </a:r>
          </a:p>
          <a:p>
            <a:pPr marL="0" indent="0">
              <a:buNone/>
            </a:pPr>
            <a:r>
              <a:rPr lang="en-US" altLang="ja-JP" sz="2400" dirty="0" smtClean="0"/>
              <a:t>}</a:t>
            </a:r>
            <a:endParaRPr lang="en-US" altLang="ja-JP" sz="2400" dirty="0"/>
          </a:p>
        </p:txBody>
      </p:sp>
      <p:sp>
        <p:nvSpPr>
          <p:cNvPr id="8" name="角丸四角形吹き出し 7"/>
          <p:cNvSpPr/>
          <p:nvPr/>
        </p:nvSpPr>
        <p:spPr>
          <a:xfrm>
            <a:off x="5705178" y="1279037"/>
            <a:ext cx="4825533" cy="1795141"/>
          </a:xfrm>
          <a:prstGeom prst="wedgeRoundRectCallout">
            <a:avLst>
              <a:gd name="adj1" fmla="val -70210"/>
              <a:gd name="adj2" fmla="val -62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メモリの容量を</a:t>
            </a:r>
            <a:r>
              <a:rPr kumimoji="1" lang="en-US" altLang="ja-JP" dirty="0" err="1" smtClean="0"/>
              <a:t>sizeof</a:t>
            </a:r>
            <a:r>
              <a:rPr kumimoji="1" lang="ja-JP" altLang="en-US" dirty="0" smtClean="0"/>
              <a:t>演算子で計算しないといけないし、キャストも必要。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面倒だった</a:t>
            </a:r>
            <a:endParaRPr kumimoji="1" lang="ja-JP" altLang="en-US" dirty="0"/>
          </a:p>
        </p:txBody>
      </p:sp>
      <p:sp>
        <p:nvSpPr>
          <p:cNvPr id="9" name="角丸四角形吹き出し 8"/>
          <p:cNvSpPr/>
          <p:nvPr/>
        </p:nvSpPr>
        <p:spPr>
          <a:xfrm>
            <a:off x="6434459" y="3281742"/>
            <a:ext cx="3315396" cy="553297"/>
          </a:xfrm>
          <a:prstGeom prst="wedgeRoundRectCallout">
            <a:avLst>
              <a:gd name="adj1" fmla="val -29432"/>
              <a:gd name="adj2" fmla="val 9200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ex8_malloc.c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016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配列の動的メモリ確保・解放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の場合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new</a:t>
            </a:r>
            <a:r>
              <a:rPr lang="ja-JP" altLang="en-US" dirty="0" err="1" smtClean="0"/>
              <a:t>でメ</a:t>
            </a:r>
            <a:r>
              <a:rPr lang="ja-JP" altLang="en-US" dirty="0" smtClean="0"/>
              <a:t>モリの確保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配列の大きさが１のときは、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n=new </a:t>
            </a:r>
            <a:r>
              <a:rPr kumimoji="1" lang="en-US" altLang="ja-JP" dirty="0" err="1" smtClean="0"/>
              <a:t>int</a:t>
            </a:r>
            <a:r>
              <a:rPr kumimoji="1" lang="en-US" altLang="ja-JP" dirty="0" smtClean="0"/>
              <a:t>;</a:t>
            </a:r>
            <a:br>
              <a:rPr kumimoji="1" lang="en-US" altLang="ja-JP" dirty="0" smtClean="0"/>
            </a:br>
            <a:r>
              <a:rPr kumimoji="1" lang="ja-JP" altLang="en-US" dirty="0" smtClean="0"/>
              <a:t>とすれば良い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delete </a:t>
            </a:r>
            <a:r>
              <a:rPr kumimoji="1" lang="en-US" altLang="ja-JP" dirty="0" smtClean="0">
                <a:solidFill>
                  <a:srgbClr val="FF0000"/>
                </a:solidFill>
              </a:rPr>
              <a:t>[]</a:t>
            </a:r>
            <a:r>
              <a:rPr kumimoji="1" lang="ja-JP" altLang="en-US" dirty="0" err="1" smtClean="0"/>
              <a:t>でメ</a:t>
            </a:r>
            <a:r>
              <a:rPr kumimoji="1" lang="ja-JP" altLang="en-US" dirty="0" smtClean="0"/>
              <a:t>モリの解放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701772" y="4594439"/>
            <a:ext cx="9289856" cy="23639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 err="1"/>
              <a:t>int</a:t>
            </a:r>
            <a:r>
              <a:rPr lang="en-US" altLang="ja-JP" sz="2400" dirty="0"/>
              <a:t> main() {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*n;</a:t>
            </a:r>
          </a:p>
          <a:p>
            <a:pPr marL="0" indent="0">
              <a:buNone/>
            </a:pPr>
            <a:r>
              <a:rPr lang="en-US" altLang="ja-JP" sz="2400" dirty="0"/>
              <a:t>  n = </a:t>
            </a:r>
            <a:r>
              <a:rPr lang="en-US" altLang="ja-JP" sz="2400" dirty="0">
                <a:solidFill>
                  <a:srgbClr val="00B050"/>
                </a:solidFill>
              </a:rPr>
              <a:t>new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[10]; </a:t>
            </a:r>
            <a:r>
              <a:rPr lang="en-US" altLang="ja-JP" sz="2400" dirty="0" smtClean="0">
                <a:solidFill>
                  <a:srgbClr val="FF0000"/>
                </a:solidFill>
              </a:rPr>
              <a:t>// </a:t>
            </a:r>
            <a:r>
              <a:rPr lang="en-US" altLang="ja-JP" sz="2400" dirty="0" err="1">
                <a:solidFill>
                  <a:srgbClr val="FF0000"/>
                </a:solidFill>
              </a:rPr>
              <a:t>int</a:t>
            </a:r>
            <a:r>
              <a:rPr lang="ja-JP" altLang="en-US" sz="2400" dirty="0">
                <a:solidFill>
                  <a:srgbClr val="FF0000"/>
                </a:solidFill>
              </a:rPr>
              <a:t>型の変数</a:t>
            </a:r>
            <a:r>
              <a:rPr lang="en-US" altLang="ja-JP" sz="2400" dirty="0">
                <a:solidFill>
                  <a:srgbClr val="FF0000"/>
                </a:solidFill>
              </a:rPr>
              <a:t>10</a:t>
            </a:r>
            <a:r>
              <a:rPr lang="ja-JP" altLang="en-US" sz="2400" dirty="0">
                <a:solidFill>
                  <a:srgbClr val="FF0000"/>
                </a:solidFill>
              </a:rPr>
              <a:t>個分のメモリ</a:t>
            </a:r>
            <a:r>
              <a:rPr lang="ja-JP" altLang="en-US" sz="2400" dirty="0" smtClean="0">
                <a:solidFill>
                  <a:srgbClr val="FF0000"/>
                </a:solidFill>
              </a:rPr>
              <a:t>確保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>
                <a:solidFill>
                  <a:srgbClr val="00B050"/>
                </a:solidFill>
              </a:rPr>
              <a:t>delete</a:t>
            </a:r>
            <a:r>
              <a:rPr lang="en-US" altLang="ja-JP" sz="2400" dirty="0"/>
              <a:t> [] n; </a:t>
            </a:r>
            <a:r>
              <a:rPr lang="en-US" altLang="ja-JP" sz="2400" dirty="0" smtClean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確保したメモリの</a:t>
            </a:r>
            <a:r>
              <a:rPr lang="ja-JP" altLang="en-US" sz="2400" dirty="0" smtClean="0">
                <a:solidFill>
                  <a:srgbClr val="FF0000"/>
                </a:solidFill>
              </a:rPr>
              <a:t>開放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2400" dirty="0"/>
              <a:t>  return(0);</a:t>
            </a:r>
          </a:p>
          <a:p>
            <a:pPr marL="0" indent="0">
              <a:buNone/>
            </a:pPr>
            <a:r>
              <a:rPr lang="en-US" altLang="ja-JP" sz="2400" dirty="0" smtClean="0"/>
              <a:t>}</a:t>
            </a:r>
            <a:endParaRPr lang="en-US" altLang="ja-JP" sz="2400" dirty="0"/>
          </a:p>
        </p:txBody>
      </p:sp>
      <p:sp>
        <p:nvSpPr>
          <p:cNvPr id="6" name="角丸四角形吹き出し 5"/>
          <p:cNvSpPr/>
          <p:nvPr/>
        </p:nvSpPr>
        <p:spPr>
          <a:xfrm>
            <a:off x="7198487" y="4543996"/>
            <a:ext cx="3315396" cy="553297"/>
          </a:xfrm>
          <a:prstGeom prst="wedgeRoundRectCallout">
            <a:avLst>
              <a:gd name="adj1" fmla="val -29432"/>
              <a:gd name="adj2" fmla="val 9200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ex9_new_array.cc</a:t>
            </a:r>
            <a:endParaRPr kumimoji="1" lang="ja-JP" altLang="en-US" dirty="0"/>
          </a:p>
        </p:txBody>
      </p:sp>
      <p:sp>
        <p:nvSpPr>
          <p:cNvPr id="7" name="角丸四角形吹き出し 6"/>
          <p:cNvSpPr/>
          <p:nvPr/>
        </p:nvSpPr>
        <p:spPr>
          <a:xfrm>
            <a:off x="5441523" y="1344228"/>
            <a:ext cx="5072360" cy="633910"/>
          </a:xfrm>
          <a:prstGeom prst="wedgeRoundRectCallout">
            <a:avLst>
              <a:gd name="adj1" fmla="val -71869"/>
              <a:gd name="adj2" fmla="val 6663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sizeof</a:t>
            </a:r>
            <a:r>
              <a:rPr kumimoji="1" lang="ja-JP" altLang="en-US" dirty="0" smtClean="0"/>
              <a:t>演算子もキャストも不要</a:t>
            </a:r>
            <a:endParaRPr kumimoji="1" lang="ja-JP" altLang="en-US" dirty="0"/>
          </a:p>
        </p:txBody>
      </p:sp>
      <p:sp>
        <p:nvSpPr>
          <p:cNvPr id="8" name="角丸四角形吹き出し 7"/>
          <p:cNvSpPr/>
          <p:nvPr/>
        </p:nvSpPr>
        <p:spPr>
          <a:xfrm>
            <a:off x="5441523" y="3413980"/>
            <a:ext cx="5072360" cy="964163"/>
          </a:xfrm>
          <a:prstGeom prst="wedgeRoundRectCallout">
            <a:avLst>
              <a:gd name="adj1" fmla="val -59371"/>
              <a:gd name="adj2" fmla="val -5875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重要：配列のメモリ確保のときは、</a:t>
            </a:r>
            <a:r>
              <a:rPr kumimoji="1" lang="en-US" altLang="ja-JP" dirty="0" smtClean="0"/>
              <a:t>[]</a:t>
            </a:r>
            <a:r>
              <a:rPr kumimoji="1" lang="ja-JP" altLang="en-US" dirty="0" smtClean="0"/>
              <a:t>が必要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45660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new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delete</a:t>
            </a:r>
            <a:br>
              <a:rPr kumimoji="1" lang="en-US" altLang="ja-JP" dirty="0" smtClean="0"/>
            </a:br>
            <a:r>
              <a:rPr kumimoji="1" lang="ja-JP" altLang="en-US" dirty="0" smtClean="0"/>
              <a:t>（オブジェクトのメモリ確保）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5D1795-BB81-4110-96B4-41B787FA81D8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27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534670" y="89757"/>
            <a:ext cx="9624060" cy="7322284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ja-JP" sz="2400" dirty="0"/>
              <a:t>#include &lt;string&gt; </a:t>
            </a:r>
            <a:r>
              <a:rPr lang="en-US" altLang="ja-JP" sz="2400" dirty="0">
                <a:solidFill>
                  <a:srgbClr val="FF0000"/>
                </a:solidFill>
              </a:rPr>
              <a:t>// string</a:t>
            </a:r>
            <a:r>
              <a:rPr lang="ja-JP" altLang="en-US" sz="2400" dirty="0">
                <a:solidFill>
                  <a:srgbClr val="FF0000"/>
                </a:solidFill>
              </a:rPr>
              <a:t>を使うために必要</a:t>
            </a:r>
          </a:p>
          <a:p>
            <a:pPr marL="0" indent="0">
              <a:buNone/>
            </a:pPr>
            <a:r>
              <a:rPr lang="en-US" altLang="ja-JP" sz="2400" dirty="0"/>
              <a:t>#include &lt;</a:t>
            </a:r>
            <a:r>
              <a:rPr lang="en-US" altLang="ja-JP" sz="2400" dirty="0" err="1"/>
              <a:t>iostream</a:t>
            </a:r>
            <a:r>
              <a:rPr lang="en-US" altLang="ja-JP" sz="2400" dirty="0"/>
              <a:t>&gt;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入出力に必要</a:t>
            </a:r>
          </a:p>
          <a:p>
            <a:pPr marL="0" indent="0">
              <a:buNone/>
            </a:pPr>
            <a:r>
              <a:rPr lang="en-US" altLang="ja-JP" sz="2400" dirty="0"/>
              <a:t>using namespace </a:t>
            </a:r>
            <a:r>
              <a:rPr lang="en-US" altLang="ja-JP" sz="2400" dirty="0" err="1"/>
              <a:t>std</a:t>
            </a:r>
            <a:r>
              <a:rPr lang="en-US" altLang="ja-JP" sz="2400" dirty="0"/>
              <a:t>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お約束</a:t>
            </a:r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r>
              <a:rPr lang="en-US" altLang="ja-JP" sz="2400" dirty="0" smtClean="0"/>
              <a:t>class </a:t>
            </a:r>
            <a:r>
              <a:rPr lang="en-US" altLang="ja-JP" sz="2400" dirty="0"/>
              <a:t>Account {</a:t>
            </a:r>
          </a:p>
          <a:p>
            <a:pPr marL="0" indent="0">
              <a:buNone/>
            </a:pPr>
            <a:r>
              <a:rPr lang="en-US" altLang="ja-JP" sz="2400" dirty="0"/>
              <a:t>public:</a:t>
            </a:r>
          </a:p>
          <a:p>
            <a:pPr marL="0" indent="0">
              <a:buNone/>
            </a:pPr>
            <a:r>
              <a:rPr lang="en-US" altLang="ja-JP" sz="2400" dirty="0"/>
              <a:t>  string name;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名前</a:t>
            </a:r>
          </a:p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balance;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残高</a:t>
            </a:r>
          </a:p>
          <a:p>
            <a:pPr marL="0" indent="0">
              <a:buNone/>
            </a:pPr>
            <a:r>
              <a:rPr lang="en-US" altLang="ja-JP" sz="2400" dirty="0" smtClean="0"/>
              <a:t>};</a:t>
            </a:r>
          </a:p>
          <a:p>
            <a:pPr marL="0" indent="0">
              <a:buNone/>
            </a:pPr>
            <a:endParaRPr lang="ja-JP" altLang="en-US" sz="2400" dirty="0" smtClean="0"/>
          </a:p>
          <a:p>
            <a:pPr marL="0" indent="0">
              <a:buNone/>
            </a:pP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main() {</a:t>
            </a:r>
          </a:p>
          <a:p>
            <a:pPr marL="0" indent="0">
              <a:buNone/>
            </a:pPr>
            <a:r>
              <a:rPr lang="en-US" altLang="ja-JP" sz="2400" dirty="0" smtClean="0"/>
              <a:t>  Account *</a:t>
            </a:r>
            <a:r>
              <a:rPr lang="en-US" altLang="ja-JP" sz="2400" dirty="0" err="1" smtClean="0"/>
              <a:t>suzukip</a:t>
            </a:r>
            <a:r>
              <a:rPr lang="en-US" altLang="ja-JP" sz="2400" dirty="0" smtClean="0"/>
              <a:t>;</a:t>
            </a:r>
          </a:p>
          <a:p>
            <a:pPr marL="0" indent="0">
              <a:buNone/>
            </a:pPr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suzukip</a:t>
            </a:r>
            <a:r>
              <a:rPr lang="en-US" altLang="ja-JP" sz="2400" dirty="0" smtClean="0"/>
              <a:t> = </a:t>
            </a:r>
            <a:r>
              <a:rPr lang="en-US" altLang="ja-JP" sz="2400" dirty="0" smtClean="0">
                <a:solidFill>
                  <a:srgbClr val="00B050"/>
                </a:solidFill>
              </a:rPr>
              <a:t>new</a:t>
            </a:r>
            <a:r>
              <a:rPr lang="en-US" altLang="ja-JP" sz="2400" dirty="0" smtClean="0"/>
              <a:t> Account(); </a:t>
            </a:r>
            <a:r>
              <a:rPr lang="en-US" altLang="ja-JP" sz="2400" dirty="0" smtClean="0">
                <a:solidFill>
                  <a:srgbClr val="FF0000"/>
                </a:solidFill>
              </a:rPr>
              <a:t>// Account</a:t>
            </a:r>
            <a:r>
              <a:rPr lang="ja-JP" altLang="en-US" sz="2400" dirty="0" smtClean="0">
                <a:solidFill>
                  <a:srgbClr val="FF0000"/>
                </a:solidFill>
              </a:rPr>
              <a:t>型のオブジェクトを作成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suzukip</a:t>
            </a:r>
            <a:r>
              <a:rPr lang="en-US" altLang="ja-JP" sz="2400" dirty="0" smtClean="0">
                <a:solidFill>
                  <a:srgbClr val="00B050"/>
                </a:solidFill>
              </a:rPr>
              <a:t>-&gt;</a:t>
            </a:r>
            <a:r>
              <a:rPr lang="en-US" altLang="ja-JP" sz="2400" dirty="0" smtClean="0"/>
              <a:t>name = "</a:t>
            </a:r>
            <a:r>
              <a:rPr lang="ja-JP" altLang="en-US" sz="2400" dirty="0" smtClean="0"/>
              <a:t>鈴木龍一</a:t>
            </a:r>
            <a:r>
              <a:rPr lang="en-US" altLang="ja-JP" sz="2400" dirty="0" smtClean="0"/>
              <a:t>"; </a:t>
            </a:r>
            <a:r>
              <a:rPr lang="en-US" altLang="ja-JP" sz="2400" dirty="0" smtClean="0">
                <a:solidFill>
                  <a:srgbClr val="FF0000"/>
                </a:solidFill>
              </a:rPr>
              <a:t>// </a:t>
            </a:r>
            <a:r>
              <a:rPr lang="ja-JP" altLang="en-US" sz="2400" dirty="0" smtClean="0">
                <a:solidFill>
                  <a:srgbClr val="FF0000"/>
                </a:solidFill>
              </a:rPr>
              <a:t>鈴木さんの名前</a:t>
            </a:r>
          </a:p>
          <a:p>
            <a:pPr marL="0" indent="0">
              <a:buNone/>
            </a:pPr>
            <a:r>
              <a:rPr lang="ja-JP" altLang="en-US" sz="2400" dirty="0" smtClean="0"/>
              <a:t>  </a:t>
            </a:r>
            <a:r>
              <a:rPr lang="en-US" altLang="ja-JP" sz="2400" dirty="0" err="1" smtClean="0"/>
              <a:t>suzukip</a:t>
            </a:r>
            <a:r>
              <a:rPr lang="en-US" altLang="ja-JP" sz="2400" dirty="0" smtClean="0">
                <a:solidFill>
                  <a:srgbClr val="00B050"/>
                </a:solidFill>
              </a:rPr>
              <a:t>-&gt;</a:t>
            </a:r>
            <a:r>
              <a:rPr lang="en-US" altLang="ja-JP" sz="2400" dirty="0" smtClean="0"/>
              <a:t>balance = 123000; </a:t>
            </a:r>
            <a:r>
              <a:rPr lang="en-US" altLang="ja-JP" sz="2400" dirty="0" smtClean="0">
                <a:solidFill>
                  <a:srgbClr val="FF0000"/>
                </a:solidFill>
              </a:rPr>
              <a:t>// </a:t>
            </a:r>
            <a:r>
              <a:rPr lang="ja-JP" altLang="en-US" sz="2400" dirty="0" smtClean="0">
                <a:solidFill>
                  <a:srgbClr val="FF0000"/>
                </a:solidFill>
              </a:rPr>
              <a:t>鈴木さんの残高</a:t>
            </a:r>
          </a:p>
          <a:p>
            <a:pPr marL="0" indent="0">
              <a:buNone/>
            </a:pPr>
            <a:r>
              <a:rPr lang="ja-JP" altLang="en-US" sz="2400" dirty="0" smtClean="0"/>
              <a:t>  </a:t>
            </a:r>
            <a:r>
              <a:rPr lang="en-US" altLang="ja-JP" sz="2400" dirty="0" err="1" smtClean="0"/>
              <a:t>cout</a:t>
            </a:r>
            <a:r>
              <a:rPr lang="en-US" altLang="ja-JP" sz="2400" dirty="0" smtClean="0"/>
              <a:t> &lt;&lt; </a:t>
            </a:r>
            <a:r>
              <a:rPr lang="en-US" altLang="ja-JP" sz="2400" dirty="0" err="1" smtClean="0"/>
              <a:t>suzukip</a:t>
            </a:r>
            <a:r>
              <a:rPr lang="en-US" altLang="ja-JP" sz="2400" dirty="0" smtClean="0">
                <a:solidFill>
                  <a:srgbClr val="00B050"/>
                </a:solidFill>
              </a:rPr>
              <a:t>-&gt;</a:t>
            </a:r>
            <a:r>
              <a:rPr lang="en-US" altLang="ja-JP" sz="2400" dirty="0" smtClean="0"/>
              <a:t>name &lt;&lt; "</a:t>
            </a:r>
            <a:r>
              <a:rPr lang="ja-JP" altLang="en-US" sz="2400" dirty="0" smtClean="0"/>
              <a:t>様の残高は</a:t>
            </a:r>
            <a:r>
              <a:rPr lang="en-US" altLang="ja-JP" sz="2400" dirty="0" smtClean="0"/>
              <a:t>" &lt;&lt; </a:t>
            </a:r>
            <a:r>
              <a:rPr lang="en-US" altLang="ja-JP" sz="2400" dirty="0" err="1" smtClean="0"/>
              <a:t>suzukip</a:t>
            </a:r>
            <a:r>
              <a:rPr lang="en-US" altLang="ja-JP" sz="2400" dirty="0" smtClean="0">
                <a:solidFill>
                  <a:srgbClr val="00B050"/>
                </a:solidFill>
              </a:rPr>
              <a:t>-&gt;</a:t>
            </a:r>
            <a:r>
              <a:rPr lang="en-US" altLang="ja-JP" sz="2400" dirty="0" smtClean="0"/>
              <a:t>balance &lt;&lt; "</a:t>
            </a:r>
            <a:r>
              <a:rPr lang="ja-JP" altLang="en-US" sz="2400" dirty="0" smtClean="0"/>
              <a:t>円です．</a:t>
            </a:r>
            <a:r>
              <a:rPr lang="en-US" altLang="ja-JP" sz="2400" dirty="0" smtClean="0"/>
              <a:t>" &lt;&lt; </a:t>
            </a:r>
            <a:r>
              <a:rPr lang="en-US" altLang="ja-JP" sz="2400" dirty="0" err="1" smtClean="0"/>
              <a:t>endl</a:t>
            </a:r>
            <a:r>
              <a:rPr lang="en-US" altLang="ja-JP" sz="2400" dirty="0" smtClean="0"/>
              <a:t>;</a:t>
            </a:r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r>
              <a:rPr lang="en-US" altLang="ja-JP" sz="2400" dirty="0" smtClean="0"/>
              <a:t>  </a:t>
            </a:r>
            <a:r>
              <a:rPr lang="en-US" altLang="ja-JP" sz="2400" dirty="0" smtClean="0">
                <a:solidFill>
                  <a:srgbClr val="00B050"/>
                </a:solidFill>
              </a:rPr>
              <a:t>delete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suzukip</a:t>
            </a:r>
            <a:r>
              <a:rPr lang="en-US" altLang="ja-JP" sz="2400" dirty="0" smtClean="0"/>
              <a:t>; </a:t>
            </a:r>
            <a:r>
              <a:rPr lang="en-US" altLang="ja-JP" sz="2400" dirty="0" smtClean="0">
                <a:solidFill>
                  <a:srgbClr val="FF0000"/>
                </a:solidFill>
              </a:rPr>
              <a:t>// </a:t>
            </a:r>
            <a:r>
              <a:rPr lang="ja-JP" altLang="en-US" sz="2400" dirty="0" smtClean="0">
                <a:solidFill>
                  <a:srgbClr val="FF0000"/>
                </a:solidFill>
              </a:rPr>
              <a:t>確保したメモリの開放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2400" dirty="0" smtClean="0"/>
              <a:t>  return 0;</a:t>
            </a:r>
          </a:p>
          <a:p>
            <a:pPr marL="0" indent="0">
              <a:buNone/>
            </a:pPr>
            <a:r>
              <a:rPr lang="en-US" altLang="ja-JP" sz="2400" dirty="0" smtClean="0"/>
              <a:t>}</a:t>
            </a:r>
            <a:endParaRPr lang="en-US" altLang="ja-JP" sz="2400" dirty="0"/>
          </a:p>
        </p:txBody>
      </p:sp>
      <p:sp>
        <p:nvSpPr>
          <p:cNvPr id="5" name="角丸四角形吹き出し 4"/>
          <p:cNvSpPr/>
          <p:nvPr/>
        </p:nvSpPr>
        <p:spPr>
          <a:xfrm>
            <a:off x="6477803" y="159002"/>
            <a:ext cx="4044677" cy="684397"/>
          </a:xfrm>
          <a:prstGeom prst="wedgeRoundRectCallout">
            <a:avLst>
              <a:gd name="adj1" fmla="val -29432"/>
              <a:gd name="adj2" fmla="val 9200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ex10_new_obj.cc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3393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クラスのメモリ確保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en-US" altLang="ja-JP" dirty="0" smtClean="0"/>
              <a:t>new</a:t>
            </a:r>
            <a:r>
              <a:rPr lang="ja-JP" altLang="en-US" dirty="0" err="1"/>
              <a:t>でメ</a:t>
            </a:r>
            <a:r>
              <a:rPr lang="ja-JP" altLang="en-US" dirty="0"/>
              <a:t>モリの</a:t>
            </a:r>
            <a:r>
              <a:rPr lang="ja-JP" altLang="en-US" dirty="0" smtClean="0"/>
              <a:t>確保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まず、クラス</a:t>
            </a:r>
            <a:r>
              <a:rPr lang="ja-JP" altLang="en-US" dirty="0"/>
              <a:t>のポインタを</a:t>
            </a:r>
            <a:r>
              <a:rPr lang="ja-JP" altLang="en-US" dirty="0" smtClean="0"/>
              <a:t>宣言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2800" dirty="0"/>
              <a:t>Account *</a:t>
            </a:r>
            <a:r>
              <a:rPr lang="en-US" altLang="ja-JP" sz="2800" dirty="0" err="1" smtClean="0"/>
              <a:t>suzukip</a:t>
            </a:r>
            <a:r>
              <a:rPr lang="en-US" altLang="ja-JP" sz="2800" dirty="0" smtClean="0"/>
              <a:t>;</a:t>
            </a:r>
            <a:endParaRPr lang="en-US" altLang="ja-JP" sz="2800" dirty="0"/>
          </a:p>
          <a:p>
            <a:pPr lvl="2"/>
            <a:r>
              <a:rPr lang="en-US" altLang="ja-JP" dirty="0" smtClean="0"/>
              <a:t>new</a:t>
            </a:r>
            <a:r>
              <a:rPr lang="ja-JP" altLang="en-US" dirty="0"/>
              <a:t>による</a:t>
            </a:r>
            <a:r>
              <a:rPr lang="ja-JP" altLang="en-US" dirty="0" smtClean="0"/>
              <a:t>オブジェクトの作成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2800" dirty="0" err="1" smtClean="0"/>
              <a:t>suzukip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= </a:t>
            </a:r>
            <a:r>
              <a:rPr lang="en-US" altLang="ja-JP" sz="2800" dirty="0">
                <a:solidFill>
                  <a:srgbClr val="00B050"/>
                </a:solidFill>
              </a:rPr>
              <a:t>new</a:t>
            </a:r>
            <a:r>
              <a:rPr lang="en-US" altLang="ja-JP" sz="2800" dirty="0"/>
              <a:t> Account();</a:t>
            </a:r>
            <a:endParaRPr lang="ja-JP" altLang="en-US" dirty="0"/>
          </a:p>
          <a:p>
            <a:pPr lvl="1"/>
            <a:r>
              <a:rPr lang="ja-JP" altLang="en-US" dirty="0" smtClean="0"/>
              <a:t>クラスのポインタ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メンバへのアクセスは</a:t>
            </a:r>
            <a:r>
              <a:rPr lang="en-US" altLang="ja-JP" dirty="0" smtClean="0"/>
              <a:t>”.”</a:t>
            </a:r>
            <a:r>
              <a:rPr lang="ja-JP" altLang="en-US" dirty="0" smtClean="0"/>
              <a:t>の代わりに、</a:t>
            </a:r>
            <a:r>
              <a:rPr lang="en-US" altLang="ja-JP" dirty="0" smtClean="0"/>
              <a:t>”-&gt;”</a:t>
            </a:r>
            <a:r>
              <a:rPr lang="ja-JP" altLang="en-US" dirty="0" smtClean="0"/>
              <a:t>を使う</a:t>
            </a:r>
            <a:endParaRPr lang="en-US" altLang="ja-JP" dirty="0" smtClean="0"/>
          </a:p>
          <a:p>
            <a:pPr lvl="3"/>
            <a:r>
              <a:rPr lang="ja-JP" altLang="en-US" dirty="0" smtClean="0"/>
              <a:t>○ </a:t>
            </a:r>
            <a:r>
              <a:rPr lang="en-US" altLang="ja-JP" dirty="0" err="1" smtClean="0"/>
              <a:t>suzukip</a:t>
            </a:r>
            <a:r>
              <a:rPr lang="en-US" altLang="ja-JP" dirty="0" smtClean="0"/>
              <a:t>-&gt;balance</a:t>
            </a:r>
          </a:p>
          <a:p>
            <a:pPr lvl="3"/>
            <a:r>
              <a:rPr lang="ja-JP" altLang="en-US" dirty="0" smtClean="0"/>
              <a:t>○ </a:t>
            </a:r>
            <a:r>
              <a:rPr lang="en-US" altLang="ja-JP" dirty="0" smtClean="0"/>
              <a:t>(*</a:t>
            </a:r>
            <a:r>
              <a:rPr lang="en-US" altLang="ja-JP" dirty="0" err="1" smtClean="0"/>
              <a:t>suzukip</a:t>
            </a:r>
            <a:r>
              <a:rPr lang="en-US" altLang="ja-JP" dirty="0" smtClean="0"/>
              <a:t>).balance</a:t>
            </a:r>
          </a:p>
          <a:p>
            <a:pPr lvl="3"/>
            <a:r>
              <a:rPr lang="en-US" altLang="ja-JP" dirty="0" smtClean="0"/>
              <a:t>× </a:t>
            </a:r>
            <a:r>
              <a:rPr lang="en-US" altLang="ja-JP" dirty="0" err="1" smtClean="0"/>
              <a:t>suzukip.balance</a:t>
            </a:r>
            <a:endParaRPr lang="en-US" altLang="ja-JP" dirty="0" smtClean="0"/>
          </a:p>
          <a:p>
            <a:pPr lvl="2"/>
            <a:endParaRPr lang="en-US" altLang="ja-JP" dirty="0"/>
          </a:p>
          <a:p>
            <a:pPr lvl="1"/>
            <a:r>
              <a:rPr lang="en-US" altLang="ja-JP" dirty="0" smtClean="0"/>
              <a:t>delete</a:t>
            </a:r>
            <a:r>
              <a:rPr lang="ja-JP" altLang="en-US" dirty="0" err="1" smtClean="0"/>
              <a:t>で</a:t>
            </a:r>
            <a:r>
              <a:rPr lang="ja-JP" altLang="en-US" dirty="0" err="1"/>
              <a:t>メ</a:t>
            </a:r>
            <a:r>
              <a:rPr lang="ja-JP" altLang="en-US" dirty="0"/>
              <a:t>モリの解放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5" name="角丸四角形吹き出し 4"/>
          <p:cNvSpPr/>
          <p:nvPr/>
        </p:nvSpPr>
        <p:spPr>
          <a:xfrm>
            <a:off x="5038160" y="6450614"/>
            <a:ext cx="5072360" cy="964163"/>
          </a:xfrm>
          <a:prstGeom prst="wedgeRoundRectCallout">
            <a:avLst>
              <a:gd name="adj1" fmla="val -56606"/>
              <a:gd name="adj2" fmla="val -41367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重要：オブジェクトのときは、</a:t>
            </a:r>
            <a:r>
              <a:rPr kumimoji="1" lang="en-US" altLang="ja-JP" dirty="0" smtClean="0"/>
              <a:t>[]</a:t>
            </a:r>
            <a:r>
              <a:rPr kumimoji="1" lang="ja-JP" altLang="en-US" dirty="0" smtClean="0"/>
              <a:t>をつけない</a:t>
            </a:r>
            <a:endParaRPr kumimoji="1" lang="ja-JP" altLang="en-US" dirty="0"/>
          </a:p>
        </p:txBody>
      </p:sp>
      <p:sp>
        <p:nvSpPr>
          <p:cNvPr id="6" name="角丸四角形吹き出し 5"/>
          <p:cNvSpPr/>
          <p:nvPr/>
        </p:nvSpPr>
        <p:spPr>
          <a:xfrm>
            <a:off x="5346700" y="4684196"/>
            <a:ext cx="5227803" cy="1382344"/>
          </a:xfrm>
          <a:prstGeom prst="wedgeRoundRectCallout">
            <a:avLst>
              <a:gd name="adj1" fmla="val -54834"/>
              <a:gd name="adj2" fmla="val -1222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ポインタに</a:t>
            </a:r>
            <a:r>
              <a:rPr lang="en-US" altLang="ja-JP" dirty="0" smtClean="0"/>
              <a:t>*</a:t>
            </a:r>
            <a:r>
              <a:rPr lang="ja-JP" altLang="en-US" dirty="0" smtClean="0"/>
              <a:t>を付けると、</a:t>
            </a:r>
            <a:r>
              <a:rPr lang="en-US" altLang="ja-JP" dirty="0" smtClean="0"/>
              <a:t>Account*</a:t>
            </a:r>
            <a:r>
              <a:rPr lang="ja-JP" altLang="en-US" dirty="0" smtClean="0"/>
              <a:t>型から</a:t>
            </a:r>
            <a:r>
              <a:rPr lang="en-US" altLang="ja-JP" dirty="0" smtClean="0"/>
              <a:t>Account</a:t>
            </a:r>
            <a:r>
              <a:rPr lang="ja-JP" altLang="en-US" dirty="0"/>
              <a:t>型</a:t>
            </a:r>
            <a:r>
              <a:rPr lang="ja-JP" altLang="en-US" dirty="0" smtClean="0"/>
              <a:t>になるので</a:t>
            </a:r>
            <a:endParaRPr lang="en-US" altLang="ja-JP" dirty="0" smtClean="0"/>
          </a:p>
        </p:txBody>
      </p:sp>
      <p:sp>
        <p:nvSpPr>
          <p:cNvPr id="7" name="角丸四角形吹き出し 6"/>
          <p:cNvSpPr/>
          <p:nvPr/>
        </p:nvSpPr>
        <p:spPr>
          <a:xfrm>
            <a:off x="6548135" y="1992927"/>
            <a:ext cx="3863683" cy="1021285"/>
          </a:xfrm>
          <a:prstGeom prst="wedgeRoundRectCallout">
            <a:avLst>
              <a:gd name="adj1" fmla="val -62386"/>
              <a:gd name="adj2" fmla="val 8198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これはコンストラクタに渡す引数がない場合</a:t>
            </a:r>
            <a:endParaRPr lang="en-US" altLang="ja-JP" dirty="0" smtClean="0"/>
          </a:p>
        </p:txBody>
      </p:sp>
      <p:sp>
        <p:nvSpPr>
          <p:cNvPr id="8" name="角丸四角形吹き出し 7"/>
          <p:cNvSpPr/>
          <p:nvPr/>
        </p:nvSpPr>
        <p:spPr>
          <a:xfrm>
            <a:off x="7912747" y="3287952"/>
            <a:ext cx="2453870" cy="561252"/>
          </a:xfrm>
          <a:prstGeom prst="wedgeRoundRectCallout">
            <a:avLst>
              <a:gd name="adj1" fmla="val -23742"/>
              <a:gd name="adj2" fmla="val 8802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構造体と同じ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9730555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コンストラクタ、デストラクタ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853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コンストラクタとデストラクタ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クラスの特別なメンバ関数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コンストラクタ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オブジェクトが作られるときに呼ばれる</a:t>
            </a:r>
            <a:r>
              <a:rPr lang="ja-JP" altLang="en-US" dirty="0"/>
              <a:t>関数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デストラクタ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オブジェクトが破棄されるときに呼ばれる関数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8142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クラス内でのメモリ確保例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ja-JP" sz="2400" dirty="0"/>
              <a:t>#include &lt;</a:t>
            </a:r>
            <a:r>
              <a:rPr lang="en-US" altLang="ja-JP" sz="2400" dirty="0" err="1"/>
              <a:t>iostream</a:t>
            </a:r>
            <a:r>
              <a:rPr lang="en-US" altLang="ja-JP" sz="2400" dirty="0"/>
              <a:t>&gt;</a:t>
            </a:r>
          </a:p>
          <a:p>
            <a:pPr marL="0" indent="0">
              <a:buNone/>
            </a:pPr>
            <a:r>
              <a:rPr lang="en-US" altLang="ja-JP" sz="2400" dirty="0"/>
              <a:t>using namespace </a:t>
            </a:r>
            <a:r>
              <a:rPr lang="en-US" altLang="ja-JP" sz="2400" dirty="0" err="1"/>
              <a:t>std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オブジェクト作成時に動的にメモリを確保し，破棄時にメモリを開放するクラス</a:t>
            </a:r>
          </a:p>
          <a:p>
            <a:pPr marL="0" indent="0">
              <a:buNone/>
            </a:pPr>
            <a:r>
              <a:rPr lang="en-US" altLang="ja-JP" sz="2400" dirty="0"/>
              <a:t>class </a:t>
            </a:r>
            <a:r>
              <a:rPr lang="en-US" altLang="ja-JP" sz="2400" dirty="0" err="1"/>
              <a:t>dyn_mem</a:t>
            </a:r>
            <a:r>
              <a:rPr lang="en-US" altLang="ja-JP" sz="2400" dirty="0"/>
              <a:t> {</a:t>
            </a:r>
          </a:p>
          <a:p>
            <a:pPr marL="0" indent="0">
              <a:buNone/>
            </a:pPr>
            <a:r>
              <a:rPr lang="en-US" altLang="ja-JP" sz="2400" dirty="0"/>
              <a:t>public: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*array;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配列用のポインタ</a:t>
            </a:r>
          </a:p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size;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配列の大きさ</a:t>
            </a:r>
          </a:p>
          <a:p>
            <a:pPr marL="0" indent="0">
              <a:buNone/>
            </a:pPr>
            <a:endParaRPr lang="ja-JP" altLang="en-US" sz="2400" dirty="0"/>
          </a:p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en-US" altLang="ja-JP" sz="2400" dirty="0" err="1"/>
              <a:t>dyn_mem</a:t>
            </a:r>
            <a:r>
              <a:rPr lang="en-US" altLang="ja-JP" sz="2400" dirty="0"/>
              <a:t>()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 smtClean="0">
                <a:solidFill>
                  <a:srgbClr val="FF0000"/>
                </a:solidFill>
              </a:rPr>
              <a:t>デフォルトコンストラクタ</a:t>
            </a:r>
            <a:endParaRPr lang="ja-JP" alt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2400" dirty="0"/>
              <a:t>    </a:t>
            </a:r>
            <a:r>
              <a:rPr lang="en-US" altLang="ja-JP" sz="2400" dirty="0"/>
              <a:t>size = 0;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配列のサイズが指定されないときは，配列のメモリを確保しない</a:t>
            </a:r>
          </a:p>
          <a:p>
            <a:pPr marL="0" indent="0">
              <a:buNone/>
            </a:pPr>
            <a:r>
              <a:rPr lang="en-US" altLang="ja-JP" sz="2400" dirty="0"/>
              <a:t>  }</a:t>
            </a:r>
          </a:p>
          <a:p>
            <a:pPr marL="0" indent="0">
              <a:buNone/>
            </a:pP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15" name="角丸四角形吹き出し 14"/>
          <p:cNvSpPr/>
          <p:nvPr/>
        </p:nvSpPr>
        <p:spPr>
          <a:xfrm>
            <a:off x="6389361" y="601484"/>
            <a:ext cx="4044677" cy="684397"/>
          </a:xfrm>
          <a:prstGeom prst="wedgeRoundRectCallout">
            <a:avLst>
              <a:gd name="adj1" fmla="val -29432"/>
              <a:gd name="adj2" fmla="val 9200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ex11_constructor.cc</a:t>
            </a:r>
            <a:endParaRPr lang="ja-JP" altLang="en-US" dirty="0"/>
          </a:p>
        </p:txBody>
      </p:sp>
      <p:sp>
        <p:nvSpPr>
          <p:cNvPr id="7" name="角丸四角形吹き出し 6"/>
          <p:cNvSpPr/>
          <p:nvPr/>
        </p:nvSpPr>
        <p:spPr>
          <a:xfrm>
            <a:off x="3364089" y="6160663"/>
            <a:ext cx="6595816" cy="961836"/>
          </a:xfrm>
          <a:prstGeom prst="wedgeRoundRectCallout">
            <a:avLst>
              <a:gd name="adj1" fmla="val -71135"/>
              <a:gd name="adj2" fmla="val -6882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確保していない配列の</a:t>
            </a:r>
            <a:r>
              <a:rPr lang="ja-JP" altLang="en-US" dirty="0" smtClean="0"/>
              <a:t>メモリ開放を</a:t>
            </a:r>
            <a:r>
              <a:rPr lang="ja-JP" altLang="en-US" dirty="0"/>
              <a:t>避けるために，</a:t>
            </a:r>
            <a:r>
              <a:rPr lang="en-US" altLang="ja-JP" dirty="0"/>
              <a:t>size</a:t>
            </a:r>
            <a:r>
              <a:rPr lang="ja-JP" altLang="en-US" dirty="0"/>
              <a:t>を</a:t>
            </a:r>
            <a:r>
              <a:rPr lang="en-US" altLang="ja-JP" dirty="0"/>
              <a:t>0</a:t>
            </a:r>
            <a:r>
              <a:rPr lang="ja-JP" altLang="en-US" dirty="0"/>
              <a:t>にしておく</a:t>
            </a:r>
          </a:p>
        </p:txBody>
      </p:sp>
    </p:spTree>
    <p:extLst>
      <p:ext uri="{BB962C8B-B14F-4D97-AF65-F5344CB8AC3E}">
        <p14:creationId xmlns:p14="http://schemas.microsoft.com/office/powerpoint/2010/main" val="354642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クラス内でのメモリ確保例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ja-JP" sz="2400" dirty="0"/>
              <a:t> </a:t>
            </a:r>
            <a:r>
              <a:rPr lang="en-US" altLang="ja-JP" sz="2400" dirty="0" err="1"/>
              <a:t>dyn_mem</a:t>
            </a:r>
            <a:r>
              <a:rPr lang="en-US" altLang="ja-JP" sz="2400" dirty="0"/>
              <a:t>(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_size)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コンストラクタ</a:t>
            </a:r>
          </a:p>
          <a:p>
            <a:pPr marL="0" indent="0">
              <a:buNone/>
            </a:pPr>
            <a:r>
              <a:rPr lang="ja-JP" altLang="en-US" sz="2400" dirty="0"/>
              <a:t>  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"Constructor is called."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  size = _size;</a:t>
            </a:r>
          </a:p>
          <a:p>
            <a:pPr marL="0" indent="0">
              <a:buNone/>
            </a:pPr>
            <a:r>
              <a:rPr lang="ja-JP" altLang="en-US" sz="2400" dirty="0"/>
              <a:t> </a:t>
            </a:r>
            <a:r>
              <a:rPr lang="ja-JP" altLang="en-US" sz="2400" dirty="0" smtClean="0"/>
              <a:t>   </a:t>
            </a:r>
            <a:r>
              <a:rPr lang="en-US" altLang="ja-JP" sz="2400" dirty="0" err="1" smtClean="0"/>
              <a:t>cout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&lt;&lt; "Memory is allocated." &lt;&lt; </a:t>
            </a:r>
            <a:r>
              <a:rPr lang="en-US" altLang="ja-JP" sz="2400" dirty="0" err="1"/>
              <a:t>endl</a:t>
            </a:r>
            <a:r>
              <a:rPr lang="en-US" altLang="ja-JP" sz="2400" dirty="0" smtClean="0"/>
              <a:t>;</a:t>
            </a:r>
          </a:p>
          <a:p>
            <a:pPr marL="0" indent="0">
              <a:buNone/>
            </a:pPr>
            <a:r>
              <a:rPr lang="en-US" altLang="ja-JP" sz="2400" dirty="0" smtClean="0"/>
              <a:t>    </a:t>
            </a:r>
            <a:r>
              <a:rPr lang="en-US" altLang="ja-JP" sz="2400" dirty="0"/>
              <a:t>array = new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[size];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配列のメモリ確保</a:t>
            </a:r>
          </a:p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en-US" altLang="ja-JP" sz="2400" dirty="0"/>
              <a:t>}</a:t>
            </a:r>
          </a:p>
          <a:p>
            <a:pPr marL="0" indent="0">
              <a:buNone/>
            </a:pPr>
            <a:r>
              <a:rPr lang="en-US" altLang="ja-JP" sz="2400" dirty="0"/>
              <a:t>  ~</a:t>
            </a:r>
            <a:r>
              <a:rPr lang="en-US" altLang="ja-JP" sz="2400" dirty="0" err="1"/>
              <a:t>dyn_mem</a:t>
            </a:r>
            <a:r>
              <a:rPr lang="en-US" altLang="ja-JP" sz="2400" dirty="0"/>
              <a:t>()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デストラクタ</a:t>
            </a:r>
          </a:p>
          <a:p>
            <a:pPr marL="0" indent="0">
              <a:buNone/>
            </a:pPr>
            <a:r>
              <a:rPr lang="ja-JP" altLang="en-US" sz="2400" dirty="0"/>
              <a:t>  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"Destructor is called."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  if (size!=0)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配列にメモリが確保されている場合のみ，メモリを開放する</a:t>
            </a:r>
          </a:p>
          <a:p>
            <a:pPr marL="0" indent="0">
              <a:buNone/>
            </a:pPr>
            <a:r>
              <a:rPr lang="en-US" altLang="ja-JP" sz="2400" dirty="0" smtClean="0"/>
              <a:t>    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"Memory is released." &lt;&lt; </a:t>
            </a:r>
            <a:r>
              <a:rPr lang="en-US" altLang="ja-JP" sz="2400" dirty="0" err="1"/>
              <a:t>endl</a:t>
            </a:r>
            <a:r>
              <a:rPr lang="en-US" altLang="ja-JP" sz="2400" dirty="0" smtClean="0"/>
              <a:t>;</a:t>
            </a:r>
          </a:p>
          <a:p>
            <a:pPr marL="0" indent="0">
              <a:buNone/>
            </a:pPr>
            <a:r>
              <a:rPr lang="ja-JP" altLang="en-US" sz="2400" dirty="0" smtClean="0"/>
              <a:t>      </a:t>
            </a:r>
            <a:r>
              <a:rPr lang="en-US" altLang="ja-JP" sz="2400" dirty="0"/>
              <a:t>delete [] array;</a:t>
            </a:r>
          </a:p>
          <a:p>
            <a:pPr marL="0" indent="0">
              <a:buNone/>
            </a:pPr>
            <a:r>
              <a:rPr lang="en-US" altLang="ja-JP" sz="2400" dirty="0"/>
              <a:t>      size = 0;</a:t>
            </a:r>
          </a:p>
          <a:p>
            <a:pPr marL="0" indent="0">
              <a:buNone/>
            </a:pPr>
            <a:r>
              <a:rPr lang="en-US" altLang="ja-JP" sz="2400" dirty="0"/>
              <a:t>    }</a:t>
            </a:r>
          </a:p>
          <a:p>
            <a:pPr marL="0" indent="0">
              <a:buNone/>
            </a:pPr>
            <a:r>
              <a:rPr lang="en-US" altLang="ja-JP" sz="2400" dirty="0"/>
              <a:t>  }</a:t>
            </a:r>
          </a:p>
          <a:p>
            <a:pPr marL="0" indent="0">
              <a:buNone/>
            </a:pPr>
            <a:r>
              <a:rPr lang="en-US" altLang="ja-JP" sz="2400" dirty="0"/>
              <a:t>};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15" name="角丸四角形吹き出し 14"/>
          <p:cNvSpPr/>
          <p:nvPr/>
        </p:nvSpPr>
        <p:spPr>
          <a:xfrm>
            <a:off x="6389361" y="601484"/>
            <a:ext cx="4044677" cy="684397"/>
          </a:xfrm>
          <a:prstGeom prst="wedgeRoundRectCallout">
            <a:avLst>
              <a:gd name="adj1" fmla="val -29432"/>
              <a:gd name="adj2" fmla="val 9200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ex11_constructor.cc</a:t>
            </a:r>
            <a:endParaRPr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5267601" y="140557"/>
            <a:ext cx="947738" cy="46092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続き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626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クラス内でのメモリ確保例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400" dirty="0" err="1"/>
              <a:t>int</a:t>
            </a:r>
            <a:r>
              <a:rPr lang="en-US" altLang="ja-JP" sz="2400" dirty="0"/>
              <a:t> main() {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  {</a:t>
            </a:r>
          </a:p>
          <a:p>
            <a:pPr marL="0" indent="0"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"A"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dyn_mem</a:t>
            </a:r>
            <a:r>
              <a:rPr lang="en-US" altLang="ja-JP" sz="2400" dirty="0"/>
              <a:t> </a:t>
            </a:r>
            <a:r>
              <a:rPr lang="en-US" altLang="ja-JP" sz="2400" dirty="0" err="1"/>
              <a:t>dm</a:t>
            </a:r>
            <a:r>
              <a:rPr lang="en-US" altLang="ja-JP" sz="2400" dirty="0"/>
              <a:t>(10);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オブジェクトの</a:t>
            </a:r>
            <a:r>
              <a:rPr lang="ja-JP" altLang="en-US" sz="2400" dirty="0" smtClean="0">
                <a:solidFill>
                  <a:srgbClr val="FF0000"/>
                </a:solidFill>
              </a:rPr>
              <a:t>作成</a:t>
            </a:r>
            <a:r>
              <a:rPr lang="en-US" altLang="ja-JP" sz="2400" dirty="0">
                <a:solidFill>
                  <a:srgbClr val="FF0000"/>
                </a:solidFill>
              </a:rPr>
              <a:t>(</a:t>
            </a:r>
            <a:r>
              <a:rPr lang="ja-JP" altLang="en-US" sz="2400" dirty="0">
                <a:solidFill>
                  <a:srgbClr val="FF0000"/>
                </a:solidFill>
              </a:rPr>
              <a:t>大きさが</a:t>
            </a:r>
            <a:r>
              <a:rPr lang="en-US" altLang="ja-JP" sz="2400" dirty="0">
                <a:solidFill>
                  <a:srgbClr val="FF0000"/>
                </a:solidFill>
              </a:rPr>
              <a:t>10</a:t>
            </a:r>
            <a:r>
              <a:rPr lang="ja-JP" altLang="en-US" sz="2400" dirty="0">
                <a:solidFill>
                  <a:srgbClr val="FF0000"/>
                </a:solidFill>
              </a:rPr>
              <a:t>の配列のメモリを確保</a:t>
            </a:r>
            <a:r>
              <a:rPr lang="en-US" altLang="ja-JP" sz="2400" dirty="0">
                <a:solidFill>
                  <a:srgbClr val="FF0000"/>
                </a:solidFill>
              </a:rPr>
              <a:t>)</a:t>
            </a:r>
            <a:endParaRPr lang="ja-JP" alt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2400" dirty="0"/>
              <a:t>  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"B"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}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"C"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</a:p>
          <a:p>
            <a:pPr marL="0" indent="0">
              <a:buNone/>
            </a:pPr>
            <a:r>
              <a:rPr lang="en-US" altLang="ja-JP" sz="2400" dirty="0"/>
              <a:t>  return 0;</a:t>
            </a:r>
          </a:p>
          <a:p>
            <a:pPr marL="0" indent="0">
              <a:buNone/>
            </a:pPr>
            <a:r>
              <a:rPr lang="en-US" altLang="ja-JP" sz="2400" dirty="0"/>
              <a:t>}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15" name="角丸四角形吹き出し 14"/>
          <p:cNvSpPr/>
          <p:nvPr/>
        </p:nvSpPr>
        <p:spPr>
          <a:xfrm>
            <a:off x="6389361" y="601484"/>
            <a:ext cx="4044677" cy="684397"/>
          </a:xfrm>
          <a:prstGeom prst="wedgeRoundRectCallout">
            <a:avLst>
              <a:gd name="adj1" fmla="val -29432"/>
              <a:gd name="adj2" fmla="val 9200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ex11_constructor.cc</a:t>
            </a:r>
            <a:endParaRPr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5267601" y="140557"/>
            <a:ext cx="947738" cy="46092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続き</a:t>
            </a:r>
            <a:endParaRPr kumimoji="1"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620889" y="2257779"/>
            <a:ext cx="9412395" cy="2607734"/>
          </a:xfrm>
          <a:prstGeom prst="rect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吹き出し 7"/>
          <p:cNvSpPr/>
          <p:nvPr/>
        </p:nvSpPr>
        <p:spPr>
          <a:xfrm>
            <a:off x="4809068" y="5020102"/>
            <a:ext cx="5224216" cy="1703006"/>
          </a:xfrm>
          <a:prstGeom prst="wedgeRoundRectCallout">
            <a:avLst>
              <a:gd name="adj1" fmla="val -32241"/>
              <a:gd name="adj2" fmla="val -7106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ブロック内で宣言された変数（オブジェクト）は、ブロックが終わると破棄される</a:t>
            </a:r>
            <a:endParaRPr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7685195" y="2257779"/>
            <a:ext cx="2348089" cy="564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ブロック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328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/>
              <a:t>第</a:t>
            </a:r>
            <a:r>
              <a:rPr lang="en-US" altLang="ja-JP" dirty="0" smtClean="0"/>
              <a:t>7</a:t>
            </a:r>
            <a:r>
              <a:rPr lang="ja-JP" altLang="en-US" dirty="0" smtClean="0"/>
              <a:t>回</a:t>
            </a:r>
            <a:r>
              <a:rPr lang="ja-JP" altLang="en-US" dirty="0"/>
              <a:t>演習課題の</a:t>
            </a:r>
            <a:r>
              <a:rPr lang="ja-JP" altLang="en-US" dirty="0" smtClean="0"/>
              <a:t>解説</a:t>
            </a:r>
            <a:endParaRPr lang="en-US" altLang="ja-JP" dirty="0" smtClean="0"/>
          </a:p>
          <a:p>
            <a:r>
              <a:rPr lang="ja-JP" altLang="en-US" dirty="0"/>
              <a:t>クラスの継承</a:t>
            </a:r>
            <a:endParaRPr lang="en-US" altLang="ja-JP" dirty="0"/>
          </a:p>
          <a:p>
            <a:r>
              <a:rPr lang="en-US" altLang="ja-JP" dirty="0" smtClean="0"/>
              <a:t>new</a:t>
            </a:r>
            <a:r>
              <a:rPr lang="ja-JP" altLang="en-US" dirty="0" smtClean="0"/>
              <a:t>と</a:t>
            </a:r>
            <a:r>
              <a:rPr lang="en-US" altLang="ja-JP" dirty="0" smtClean="0"/>
              <a:t>delete</a:t>
            </a:r>
          </a:p>
          <a:p>
            <a:pPr lvl="1"/>
            <a:r>
              <a:rPr lang="ja-JP" altLang="en-US" dirty="0" smtClean="0"/>
              <a:t>配列</a:t>
            </a:r>
            <a:r>
              <a:rPr lang="ja-JP" altLang="en-US" dirty="0"/>
              <a:t>の動的メモリ</a:t>
            </a:r>
            <a:r>
              <a:rPr lang="ja-JP" altLang="en-US" dirty="0" smtClean="0"/>
              <a:t>確保</a:t>
            </a:r>
            <a:endParaRPr lang="en-US" altLang="ja-JP" dirty="0" smtClean="0"/>
          </a:p>
          <a:p>
            <a:pPr lvl="1"/>
            <a:r>
              <a:rPr lang="ja-JP" altLang="en-US" dirty="0"/>
              <a:t>オブジェクトのメモリ</a:t>
            </a:r>
            <a:r>
              <a:rPr lang="ja-JP" altLang="en-US" dirty="0" smtClean="0"/>
              <a:t>確保</a:t>
            </a:r>
            <a:endParaRPr lang="en-US" altLang="ja-JP" dirty="0" smtClean="0"/>
          </a:p>
          <a:p>
            <a:r>
              <a:rPr lang="ja-JP" altLang="en-US" dirty="0"/>
              <a:t>コンストラクタ、デストラクタ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>
                <a:solidFill>
                  <a:srgbClr val="4E5B6F"/>
                </a:solidFill>
                <a:latin typeface="Lucida Sans Unicode"/>
                <a:ea typeface="ヒラギノ角ゴ Pro W3"/>
              </a:rPr>
              <a:pPr>
                <a:defRPr/>
              </a:pPr>
              <a:t>4</a:t>
            </a:fld>
            <a:endParaRPr lang="en-US">
              <a:solidFill>
                <a:srgbClr val="4E5B6F"/>
              </a:solidFill>
              <a:latin typeface="Lucida Sans Unicode"/>
              <a:ea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343238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実行例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/>
              <a:t>$ ./a.exe</a:t>
            </a:r>
          </a:p>
          <a:p>
            <a:pPr marL="0" indent="0">
              <a:buNone/>
            </a:pPr>
            <a:r>
              <a:rPr lang="en-US" altLang="ja-JP" dirty="0" smtClean="0"/>
              <a:t>--A--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Constructor is called.</a:t>
            </a:r>
          </a:p>
          <a:p>
            <a:pPr marL="0" indent="0">
              <a:buNone/>
            </a:pPr>
            <a:r>
              <a:rPr lang="en-US" altLang="ja-JP" dirty="0"/>
              <a:t>Memory is allocated.</a:t>
            </a:r>
          </a:p>
          <a:p>
            <a:pPr marL="0" indent="0">
              <a:buNone/>
            </a:pPr>
            <a:r>
              <a:rPr lang="en-US" altLang="ja-JP" dirty="0"/>
              <a:t>--</a:t>
            </a:r>
            <a:r>
              <a:rPr lang="en-US" altLang="ja-JP" dirty="0" smtClean="0"/>
              <a:t>B-</a:t>
            </a:r>
            <a:r>
              <a:rPr lang="en-US" altLang="ja-JP" dirty="0"/>
              <a:t>-</a:t>
            </a:r>
          </a:p>
          <a:p>
            <a:pPr marL="0" indent="0">
              <a:buNone/>
            </a:pPr>
            <a:r>
              <a:rPr lang="en-US" altLang="ja-JP" dirty="0"/>
              <a:t>Destructor is called.</a:t>
            </a:r>
          </a:p>
          <a:p>
            <a:pPr marL="0" indent="0">
              <a:buNone/>
            </a:pPr>
            <a:r>
              <a:rPr lang="en-US" altLang="ja-JP" dirty="0"/>
              <a:t>Memory is released.</a:t>
            </a:r>
          </a:p>
          <a:p>
            <a:pPr marL="0" indent="0">
              <a:buNone/>
            </a:pPr>
            <a:r>
              <a:rPr lang="en-US" altLang="ja-JP" dirty="0"/>
              <a:t>--</a:t>
            </a:r>
            <a:r>
              <a:rPr lang="en-US" altLang="ja-JP" dirty="0" smtClean="0"/>
              <a:t>C-</a:t>
            </a:r>
            <a:r>
              <a:rPr lang="en-US" altLang="ja-JP" dirty="0"/>
              <a:t>-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5" name="角丸四角形吹き出し 4"/>
          <p:cNvSpPr/>
          <p:nvPr/>
        </p:nvSpPr>
        <p:spPr>
          <a:xfrm>
            <a:off x="5220961" y="1123749"/>
            <a:ext cx="4335084" cy="1510094"/>
          </a:xfrm>
          <a:prstGeom prst="wedgeRoundRectCallout">
            <a:avLst>
              <a:gd name="adj1" fmla="val -63483"/>
              <a:gd name="adj2" fmla="val 7780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オブジェクトが作られて、メモリが確保された</a:t>
            </a:r>
            <a:endParaRPr lang="ja-JP" altLang="en-US" dirty="0"/>
          </a:p>
        </p:txBody>
      </p:sp>
      <p:sp>
        <p:nvSpPr>
          <p:cNvPr id="6" name="角丸四角形吹き出し 5"/>
          <p:cNvSpPr/>
          <p:nvPr/>
        </p:nvSpPr>
        <p:spPr>
          <a:xfrm>
            <a:off x="5220961" y="4478660"/>
            <a:ext cx="4335084" cy="1510094"/>
          </a:xfrm>
          <a:prstGeom prst="wedgeRoundRectCallout">
            <a:avLst>
              <a:gd name="adj1" fmla="val -65827"/>
              <a:gd name="adj2" fmla="val -4031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オブジェクトが破棄されて、メモリが解放された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71319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演習課題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5D1795-BB81-4110-96B4-41B787FA81D8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36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第１０回演習課題（１）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dirty="0" smtClean="0"/>
              <a:t>1. </a:t>
            </a:r>
            <a:r>
              <a:rPr lang="ja-JP" altLang="en-US" dirty="0" smtClean="0"/>
              <a:t>以下の仕様を満たすプログラムを作れ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以下の仕様を満たすクラスを持つ</a:t>
            </a:r>
          </a:p>
          <a:p>
            <a:pPr lvl="2"/>
            <a:r>
              <a:rPr lang="ja-JP" altLang="en-US" dirty="0" smtClean="0">
                <a:solidFill>
                  <a:srgbClr val="FF0000"/>
                </a:solidFill>
              </a:rPr>
              <a:t>第９回演習課題（１）で作成したクラスを継承する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2"/>
            <a:r>
              <a:rPr lang="ja-JP" altLang="en-US" dirty="0"/>
              <a:t>数学、理科、</a:t>
            </a:r>
            <a:r>
              <a:rPr lang="ja-JP" altLang="en-US" dirty="0" smtClean="0"/>
              <a:t>英語に加えて、国語の</a:t>
            </a:r>
            <a:r>
              <a:rPr lang="ja-JP" altLang="en-US" dirty="0"/>
              <a:t>点数を保存することができる</a:t>
            </a:r>
            <a:endParaRPr lang="en-US" altLang="ja-JP" dirty="0"/>
          </a:p>
          <a:p>
            <a:pPr lvl="2"/>
            <a:r>
              <a:rPr lang="ja-JP" altLang="en-US" dirty="0" smtClean="0"/>
              <a:t>合計４教科</a:t>
            </a:r>
            <a:r>
              <a:rPr lang="ja-JP" altLang="en-US" dirty="0"/>
              <a:t>の点数を変更（上書き）できる関数と照会できる関数がある</a:t>
            </a:r>
            <a:endParaRPr lang="en-US" altLang="ja-JP" dirty="0"/>
          </a:p>
          <a:p>
            <a:pPr lvl="2"/>
            <a:r>
              <a:rPr lang="ja-JP" altLang="en-US" dirty="0" smtClean="0"/>
              <a:t>合計４教科</a:t>
            </a:r>
            <a:r>
              <a:rPr lang="ja-JP" altLang="en-US" dirty="0"/>
              <a:t>の点数の平均を計算して返す関数が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pPr lvl="1"/>
            <a:r>
              <a:rPr lang="ja-JP" altLang="en-US" dirty="0"/>
              <a:t>上記のクラスを用いて、２人分のデータ（名前</a:t>
            </a:r>
            <a:r>
              <a:rPr lang="ja-JP" altLang="en-US" dirty="0" smtClean="0"/>
              <a:t>、４教科</a:t>
            </a:r>
            <a:r>
              <a:rPr lang="ja-JP" altLang="en-US" dirty="0"/>
              <a:t>の点数）を順次コマンドラインから入力できる</a:t>
            </a:r>
            <a:endParaRPr lang="en-US" altLang="ja-JP" dirty="0"/>
          </a:p>
          <a:p>
            <a:pPr lvl="1"/>
            <a:r>
              <a:rPr lang="ja-JP" altLang="en-US" dirty="0"/>
              <a:t>全員分の情報を入力した後、一人ずつ名前と平均点を表示する</a:t>
            </a:r>
          </a:p>
          <a:p>
            <a:pPr lvl="1"/>
            <a:endParaRPr lang="en-US" altLang="ja-JP" dirty="0"/>
          </a:p>
          <a:p>
            <a:pPr lvl="2"/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06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第１０回演習課題（２）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dirty="0" smtClean="0"/>
              <a:t>2. </a:t>
            </a:r>
            <a:r>
              <a:rPr lang="ja-JP" altLang="en-US" dirty="0" smtClean="0"/>
              <a:t>以下の様に分割コンパイルを実現せよ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第９回</a:t>
            </a:r>
            <a:r>
              <a:rPr lang="ja-JP" altLang="en-US" dirty="0"/>
              <a:t>演習課題（２</a:t>
            </a:r>
            <a:r>
              <a:rPr lang="ja-JP" altLang="en-US" dirty="0" smtClean="0"/>
              <a:t>）で作成したプログラムを以下の</a:t>
            </a:r>
            <a:r>
              <a:rPr lang="en-US" altLang="ja-JP" dirty="0" smtClean="0"/>
              <a:t>3</a:t>
            </a:r>
            <a:r>
              <a:rPr lang="ja-JP" altLang="en-US" dirty="0" err="1" smtClean="0"/>
              <a:t>つに</a:t>
            </a:r>
            <a:r>
              <a:rPr lang="ja-JP" altLang="en-US" dirty="0" smtClean="0"/>
              <a:t>分割する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main</a:t>
            </a:r>
            <a:r>
              <a:rPr lang="ja-JP" altLang="en-US" dirty="0" smtClean="0"/>
              <a:t>関数を含むファイル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クラスのヘッダファイル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クラスのメンバ関数の定義を含むファイル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コンパイルするコマンドをテキストファイルに書く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例：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/>
              <a:t>g++ -c </a:t>
            </a:r>
            <a:r>
              <a:rPr lang="en-US" altLang="ja-JP" dirty="0" smtClean="0"/>
              <a:t>ex5_main.cc</a:t>
            </a:r>
            <a:br>
              <a:rPr lang="en-US" altLang="ja-JP" dirty="0" smtClean="0"/>
            </a:br>
            <a:r>
              <a:rPr lang="en-US" altLang="ja-JP" dirty="0" smtClean="0"/>
              <a:t>g++ </a:t>
            </a:r>
            <a:r>
              <a:rPr lang="en-US" altLang="ja-JP" dirty="0"/>
              <a:t>-c </a:t>
            </a:r>
            <a:r>
              <a:rPr lang="en-US" altLang="ja-JP" dirty="0" smtClean="0"/>
              <a:t>ex5_coordinate.cc</a:t>
            </a:r>
            <a:br>
              <a:rPr lang="en-US" altLang="ja-JP" dirty="0" smtClean="0"/>
            </a:br>
            <a:r>
              <a:rPr lang="en-US" altLang="ja-JP" dirty="0" smtClean="0"/>
              <a:t>g</a:t>
            </a:r>
            <a:r>
              <a:rPr lang="en-US" altLang="ja-JP" dirty="0"/>
              <a:t>++ ex5_main.o </a:t>
            </a:r>
            <a:r>
              <a:rPr lang="en-US" altLang="ja-JP" dirty="0" smtClean="0"/>
              <a:t>ex5_</a:t>
            </a:r>
            <a:r>
              <a:rPr lang="en-US" altLang="ja-JP" dirty="0"/>
              <a:t>coordinate</a:t>
            </a:r>
            <a:r>
              <a:rPr lang="en-US" altLang="ja-JP" dirty="0" smtClean="0"/>
              <a:t>.o</a:t>
            </a:r>
            <a:endParaRPr lang="en-US" altLang="ja-JP" dirty="0"/>
          </a:p>
          <a:p>
            <a:pPr lvl="1"/>
            <a:r>
              <a:rPr lang="ja-JP" altLang="en-US" dirty="0" smtClean="0"/>
              <a:t>ソースファイル（３つ）とコンパイルするコマンドを提出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12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第１０回演習課題</a:t>
            </a:r>
            <a:r>
              <a:rPr lang="ja-JP" altLang="en-US" dirty="0" smtClean="0"/>
              <a:t>（３）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dirty="0" smtClean="0"/>
              <a:t>3. </a:t>
            </a:r>
            <a:r>
              <a:rPr lang="ja-JP" altLang="en-US" dirty="0" smtClean="0"/>
              <a:t>以下</a:t>
            </a:r>
            <a:r>
              <a:rPr lang="ja-JP" altLang="en-US" dirty="0"/>
              <a:t>のプログラムを作成する</a:t>
            </a:r>
            <a:endParaRPr lang="en-US" altLang="ja-JP" dirty="0"/>
          </a:p>
          <a:p>
            <a:pPr lvl="1"/>
            <a:r>
              <a:rPr lang="ja-JP" altLang="en-US" dirty="0" smtClean="0"/>
              <a:t>引数を</a:t>
            </a:r>
            <a:r>
              <a:rPr lang="en-US" altLang="ja-JP" dirty="0" smtClean="0"/>
              <a:t>2</a:t>
            </a:r>
            <a:r>
              <a:rPr lang="ja-JP" altLang="en-US" dirty="0" smtClean="0"/>
              <a:t>つ取る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１つはファイル名</a:t>
            </a:r>
            <a:endParaRPr lang="en-US" altLang="ja-JP" dirty="0"/>
          </a:p>
          <a:p>
            <a:pPr lvl="2"/>
            <a:r>
              <a:rPr lang="ja-JP" altLang="en-US" dirty="0" smtClean="0"/>
              <a:t>もう一つは、キーワード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ファイルの中にキーワードが何回出現するかを数える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08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第１０回演習課題</a:t>
            </a:r>
            <a:r>
              <a:rPr lang="ja-JP" altLang="en-US" dirty="0" smtClean="0"/>
              <a:t>（４）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dirty="0" smtClean="0"/>
              <a:t>4. </a:t>
            </a:r>
            <a:r>
              <a:rPr lang="ja-JP" altLang="en-US" dirty="0" smtClean="0"/>
              <a:t>以下のプログラムを作成する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以下の仕様を満たすクラスを作れ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オブジェクト作成時に整数</a:t>
            </a:r>
            <a:r>
              <a:rPr lang="en-US" altLang="ja-JP" dirty="0" smtClean="0"/>
              <a:t>k</a:t>
            </a:r>
            <a:r>
              <a:rPr lang="ja-JP" altLang="en-US" dirty="0" smtClean="0"/>
              <a:t>を引きとし、</a:t>
            </a:r>
            <a:r>
              <a:rPr lang="en-US" altLang="ja-JP" dirty="0" smtClean="0"/>
              <a:t>new</a:t>
            </a:r>
            <a:r>
              <a:rPr lang="ja-JP" altLang="en-US" dirty="0" smtClean="0"/>
              <a:t>を使って</a:t>
            </a:r>
            <a:r>
              <a:rPr lang="en-US" altLang="ja-JP" dirty="0" smtClean="0"/>
              <a:t>(k+1)*(k+1)</a:t>
            </a:r>
            <a:r>
              <a:rPr lang="ja-JP" altLang="en-US" dirty="0" smtClean="0"/>
              <a:t>の</a:t>
            </a:r>
            <a:r>
              <a:rPr lang="en-US" altLang="ja-JP" dirty="0" smtClean="0"/>
              <a:t>2</a:t>
            </a:r>
            <a:r>
              <a:rPr lang="ja-JP" altLang="en-US" dirty="0" smtClean="0"/>
              <a:t>次元配列を確保する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オブジェクト破棄時に</a:t>
            </a:r>
            <a:r>
              <a:rPr lang="en-US" altLang="ja-JP" dirty="0" smtClean="0"/>
              <a:t>delete</a:t>
            </a:r>
            <a:r>
              <a:rPr lang="ja-JP" altLang="en-US" dirty="0" err="1" smtClean="0"/>
              <a:t>でメ</a:t>
            </a:r>
            <a:r>
              <a:rPr lang="ja-JP" altLang="en-US" dirty="0" smtClean="0"/>
              <a:t>モリを解放する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任意の座標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x,y</a:t>
            </a:r>
            <a:r>
              <a:rPr lang="en-US" altLang="ja-JP" dirty="0" smtClean="0"/>
              <a:t>)</a:t>
            </a:r>
            <a:r>
              <a:rPr lang="ja-JP" altLang="en-US" dirty="0" smtClean="0"/>
              <a:t>に値を代入できる</a:t>
            </a:r>
            <a:endParaRPr lang="en-US" altLang="ja-JP" dirty="0" smtClean="0"/>
          </a:p>
          <a:p>
            <a:pPr lvl="2"/>
            <a:r>
              <a:rPr lang="ja-JP" altLang="en-US" dirty="0"/>
              <a:t>任意の座標</a:t>
            </a:r>
            <a:r>
              <a:rPr lang="en-US" altLang="ja-JP" dirty="0"/>
              <a:t>(</a:t>
            </a:r>
            <a:r>
              <a:rPr lang="en-US" altLang="ja-JP" dirty="0" err="1"/>
              <a:t>x,y</a:t>
            </a:r>
            <a:r>
              <a:rPr lang="en-US" altLang="ja-JP" dirty="0" smtClean="0"/>
              <a:t>)</a:t>
            </a:r>
            <a:r>
              <a:rPr lang="ja-JP" altLang="en-US" dirty="0" smtClean="0"/>
              <a:t>の値を表示できる</a:t>
            </a:r>
            <a:endParaRPr lang="en-US" altLang="ja-JP" dirty="0" smtClean="0"/>
          </a:p>
          <a:p>
            <a:pPr lvl="1"/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>
                <a:solidFill>
                  <a:srgbClr val="4E5B6F"/>
                </a:solidFill>
              </a:rPr>
              <a:pPr>
                <a:defRPr/>
              </a:pPr>
              <a:t>45</a:t>
            </a:fld>
            <a:endParaRPr lang="en-US" dirty="0">
              <a:solidFill>
                <a:srgbClr val="4E5B6F"/>
              </a:solidFill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5836356" y="168275"/>
            <a:ext cx="4665219" cy="983192"/>
          </a:xfrm>
          <a:prstGeom prst="wedgeRoundRectCallout">
            <a:avLst>
              <a:gd name="adj1" fmla="val -54226"/>
              <a:gd name="adj2" fmla="val -868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コンストラクタ、</a:t>
            </a:r>
            <a:r>
              <a:rPr lang="ja-JP" altLang="en-US" dirty="0" smtClean="0"/>
              <a:t>デストラクタを説明した場合のみ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2373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第１０回演習課題</a:t>
            </a:r>
            <a:r>
              <a:rPr lang="ja-JP" altLang="en-US" dirty="0" smtClean="0"/>
              <a:t>（４）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ja-JP" altLang="en-US" dirty="0" smtClean="0"/>
              <a:t>プログラムを実行すると、キーボード</a:t>
            </a:r>
            <a:r>
              <a:rPr lang="ja-JP" altLang="en-US" dirty="0"/>
              <a:t>から整数</a:t>
            </a:r>
            <a:r>
              <a:rPr lang="en-US" altLang="ja-JP" dirty="0"/>
              <a:t>k</a:t>
            </a:r>
            <a:r>
              <a:rPr lang="ja-JP" altLang="en-US" dirty="0"/>
              <a:t>を</a:t>
            </a:r>
            <a:r>
              <a:rPr lang="ja-JP" altLang="en-US" dirty="0" smtClean="0"/>
              <a:t>入力することを求められる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この</a:t>
            </a:r>
            <a:r>
              <a:rPr lang="en-US" altLang="ja-JP" dirty="0" smtClean="0"/>
              <a:t>k</a:t>
            </a:r>
            <a:r>
              <a:rPr lang="ja-JP" altLang="en-US" dirty="0" smtClean="0"/>
              <a:t>を引数として、前述のクラスのオブジェクトを作る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(</a:t>
            </a:r>
            <a:r>
              <a:rPr lang="en-US" altLang="ja-JP" dirty="0"/>
              <a:t>0,0)</a:t>
            </a:r>
            <a:r>
              <a:rPr lang="ja-JP" altLang="en-US" dirty="0"/>
              <a:t>から</a:t>
            </a:r>
            <a:r>
              <a:rPr lang="en-US" altLang="ja-JP" dirty="0"/>
              <a:t>(k-1,k-1)</a:t>
            </a:r>
            <a:r>
              <a:rPr lang="ja-JP" altLang="en-US" dirty="0"/>
              <a:t>までには、乱数で適当な値を入れる</a:t>
            </a:r>
            <a:endParaRPr lang="en-US" altLang="ja-JP" dirty="0"/>
          </a:p>
          <a:p>
            <a:pPr lvl="1"/>
            <a:r>
              <a:rPr lang="ja-JP" altLang="en-US" dirty="0"/>
              <a:t>列毎の和を</a:t>
            </a:r>
            <a:r>
              <a:rPr lang="en-US" altLang="ja-JP" dirty="0"/>
              <a:t>(k,0)</a:t>
            </a:r>
            <a:r>
              <a:rPr lang="ja-JP" altLang="en-US" dirty="0"/>
              <a:t>から</a:t>
            </a:r>
            <a:r>
              <a:rPr lang="en-US" altLang="ja-JP" dirty="0"/>
              <a:t>(k,k-1)</a:t>
            </a:r>
            <a:r>
              <a:rPr lang="ja-JP" altLang="en-US" dirty="0"/>
              <a:t>に入れる</a:t>
            </a:r>
            <a:endParaRPr lang="en-US" altLang="ja-JP" dirty="0"/>
          </a:p>
          <a:p>
            <a:pPr lvl="1"/>
            <a:r>
              <a:rPr lang="ja-JP" altLang="en-US" dirty="0"/>
              <a:t>行毎の和を</a:t>
            </a:r>
            <a:r>
              <a:rPr lang="en-US" altLang="ja-JP" dirty="0"/>
              <a:t>(0,k)</a:t>
            </a:r>
            <a:r>
              <a:rPr lang="ja-JP" altLang="en-US" dirty="0"/>
              <a:t>から</a:t>
            </a:r>
            <a:r>
              <a:rPr lang="en-US" altLang="ja-JP" dirty="0"/>
              <a:t>(k-1,k)</a:t>
            </a:r>
            <a:r>
              <a:rPr lang="ja-JP" altLang="en-US" dirty="0"/>
              <a:t>に入れる</a:t>
            </a:r>
            <a:endParaRPr lang="en-US" altLang="ja-JP" dirty="0"/>
          </a:p>
          <a:p>
            <a:pPr lvl="1"/>
            <a:r>
              <a:rPr lang="en-US" altLang="ja-JP" dirty="0"/>
              <a:t>(0,0)</a:t>
            </a:r>
            <a:r>
              <a:rPr lang="ja-JP" altLang="en-US" dirty="0"/>
              <a:t>から</a:t>
            </a:r>
            <a:r>
              <a:rPr lang="en-US" altLang="ja-JP" dirty="0"/>
              <a:t>(k-1,k-1)</a:t>
            </a:r>
            <a:r>
              <a:rPr lang="ja-JP" altLang="en-US" dirty="0" err="1"/>
              <a:t>までの</a:t>
            </a:r>
            <a:r>
              <a:rPr lang="ja-JP" altLang="en-US" dirty="0"/>
              <a:t>合計を</a:t>
            </a:r>
            <a:r>
              <a:rPr lang="en-US" altLang="ja-JP" dirty="0"/>
              <a:t>(</a:t>
            </a:r>
            <a:r>
              <a:rPr lang="en-US" altLang="ja-JP" dirty="0" err="1"/>
              <a:t>k,k</a:t>
            </a:r>
            <a:r>
              <a:rPr lang="en-US" altLang="ja-JP" dirty="0"/>
              <a:t>)</a:t>
            </a:r>
            <a:r>
              <a:rPr lang="ja-JP" altLang="en-US" dirty="0"/>
              <a:t>に入れる</a:t>
            </a:r>
            <a:endParaRPr lang="en-US" altLang="ja-JP" dirty="0"/>
          </a:p>
          <a:p>
            <a:pPr lvl="1"/>
            <a:r>
              <a:rPr lang="en-US" altLang="ja-JP" dirty="0"/>
              <a:t>(0,0)</a:t>
            </a:r>
            <a:r>
              <a:rPr lang="ja-JP" altLang="en-US" dirty="0"/>
              <a:t>から</a:t>
            </a:r>
            <a:r>
              <a:rPr lang="en-US" altLang="ja-JP" dirty="0"/>
              <a:t>(</a:t>
            </a:r>
            <a:r>
              <a:rPr lang="en-US" altLang="ja-JP" dirty="0" err="1"/>
              <a:t>k,k</a:t>
            </a:r>
            <a:r>
              <a:rPr lang="en-US" altLang="ja-JP" dirty="0"/>
              <a:t>)</a:t>
            </a:r>
            <a:r>
              <a:rPr lang="ja-JP" altLang="en-US" dirty="0" err="1"/>
              <a:t>までを</a:t>
            </a:r>
            <a:r>
              <a:rPr lang="ja-JP" altLang="en-US" dirty="0"/>
              <a:t>出力した</a:t>
            </a:r>
            <a:r>
              <a:rPr lang="ja-JP" altLang="en-US" dirty="0" smtClean="0"/>
              <a:t>後、オブジェクトを破棄する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>
                <a:solidFill>
                  <a:srgbClr val="4E5B6F"/>
                </a:solidFill>
              </a:rPr>
              <a:pPr>
                <a:defRPr/>
              </a:pPr>
              <a:t>46</a:t>
            </a:fld>
            <a:endParaRPr lang="en-US" dirty="0">
              <a:solidFill>
                <a:srgbClr val="4E5B6F"/>
              </a:solidFill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631373"/>
              </p:ext>
            </p:extLst>
          </p:nvPr>
        </p:nvGraphicFramePr>
        <p:xfrm>
          <a:off x="2865792" y="5127354"/>
          <a:ext cx="5555545" cy="18542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111109"/>
                <a:gridCol w="1111109"/>
                <a:gridCol w="1111109"/>
                <a:gridCol w="1111109"/>
                <a:gridCol w="111110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/>
                        <a:t>(0,0)</a:t>
                      </a:r>
                      <a:endParaRPr kumimoji="1" lang="ja-JP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/>
                        <a:t>(0,1)</a:t>
                      </a:r>
                      <a:endParaRPr kumimoji="1" lang="ja-JP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/>
                        <a:t>(0,2)</a:t>
                      </a:r>
                      <a:endParaRPr kumimoji="1" lang="ja-JP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/>
                        <a:t>(0,3)</a:t>
                      </a:r>
                      <a:endParaRPr kumimoji="1" lang="ja-JP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/>
                        <a:t>(0,4)</a:t>
                      </a:r>
                      <a:endParaRPr kumimoji="1" lang="ja-JP" altLang="en-US" b="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(1,0)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(1,1)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(1,2)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(1,3)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(1,4)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(2,0)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(2,1)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(2,2)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(2,3)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(2,4)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(3,0)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(3,1)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(3,2)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(3,3)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(3,4)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(4,0)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(4,1)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(4,2)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(4,3)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(4,4)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角丸四角形吹き出し 6"/>
          <p:cNvSpPr/>
          <p:nvPr/>
        </p:nvSpPr>
        <p:spPr>
          <a:xfrm>
            <a:off x="8785665" y="5193412"/>
            <a:ext cx="1715911" cy="575733"/>
          </a:xfrm>
          <a:prstGeom prst="wedgeRoundRectCallout">
            <a:avLst>
              <a:gd name="adj1" fmla="val -76319"/>
              <a:gd name="adj2" fmla="val -1004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行毎の和</a:t>
            </a:r>
            <a:endParaRPr kumimoji="1" lang="ja-JP" altLang="en-US" dirty="0"/>
          </a:p>
        </p:txBody>
      </p:sp>
      <p:sp>
        <p:nvSpPr>
          <p:cNvPr id="8" name="角丸四角形吹き出し 7"/>
          <p:cNvSpPr/>
          <p:nvPr/>
        </p:nvSpPr>
        <p:spPr>
          <a:xfrm>
            <a:off x="4639821" y="7053972"/>
            <a:ext cx="1698977" cy="440266"/>
          </a:xfrm>
          <a:prstGeom prst="wedgeRoundRectCallout">
            <a:avLst>
              <a:gd name="adj1" fmla="val -17118"/>
              <a:gd name="adj2" fmla="val -8652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列毎の和</a:t>
            </a:r>
            <a:endParaRPr kumimoji="1" lang="ja-JP" altLang="en-US" dirty="0"/>
          </a:p>
        </p:txBody>
      </p:sp>
      <p:sp>
        <p:nvSpPr>
          <p:cNvPr id="9" name="角丸四角形吹き出し 8"/>
          <p:cNvSpPr/>
          <p:nvPr/>
        </p:nvSpPr>
        <p:spPr>
          <a:xfrm>
            <a:off x="8875978" y="6212604"/>
            <a:ext cx="1061155" cy="575733"/>
          </a:xfrm>
          <a:prstGeom prst="wedgeRoundRectCallout">
            <a:avLst>
              <a:gd name="adj1" fmla="val -98925"/>
              <a:gd name="adj2" fmla="val 3700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合計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715963" y="5235746"/>
            <a:ext cx="1952978" cy="4910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k=4</a:t>
            </a:r>
            <a:r>
              <a:rPr kumimoji="1" lang="ja-JP" altLang="en-US" dirty="0" smtClean="0"/>
              <a:t>のとき</a:t>
            </a:r>
            <a:endParaRPr kumimoji="1" lang="ja-JP" altLang="en-US" dirty="0"/>
          </a:p>
        </p:txBody>
      </p:sp>
      <p:sp>
        <p:nvSpPr>
          <p:cNvPr id="12" name="角丸四角形 11"/>
          <p:cNvSpPr/>
          <p:nvPr/>
        </p:nvSpPr>
        <p:spPr>
          <a:xfrm>
            <a:off x="5628845" y="679324"/>
            <a:ext cx="947738" cy="46092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続き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21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提出に関して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/>
              <a:t>提出する</a:t>
            </a:r>
            <a:r>
              <a:rPr lang="ja-JP" altLang="en-US" dirty="0" smtClean="0"/>
              <a:t>もの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ソースファイル</a:t>
            </a:r>
            <a:r>
              <a:rPr lang="en-US" altLang="ja-JP" dirty="0"/>
              <a:t>(.</a:t>
            </a:r>
            <a:r>
              <a:rPr lang="en-US" altLang="ja-JP" dirty="0" smtClean="0"/>
              <a:t>cc</a:t>
            </a:r>
            <a:r>
              <a:rPr lang="ja-JP" altLang="en-US" dirty="0" smtClean="0"/>
              <a:t>または</a:t>
            </a:r>
            <a:r>
              <a:rPr lang="en-US" altLang="ja-JP" dirty="0" smtClean="0"/>
              <a:t>.</a:t>
            </a:r>
            <a:r>
              <a:rPr lang="en-US" altLang="ja-JP" dirty="0" err="1" smtClean="0"/>
              <a:t>cpp</a:t>
            </a:r>
            <a:r>
              <a:rPr lang="en-US" altLang="ja-JP" dirty="0" smtClean="0"/>
              <a:t> </a:t>
            </a:r>
            <a:r>
              <a:rPr lang="ja-JP" altLang="en-US" dirty="0"/>
              <a:t>ファイル</a:t>
            </a:r>
            <a:r>
              <a:rPr lang="en-US" altLang="ja-JP" dirty="0"/>
              <a:t>)</a:t>
            </a:r>
          </a:p>
          <a:p>
            <a:pPr lvl="2"/>
            <a:r>
              <a:rPr lang="ja-JP" altLang="en-US" dirty="0"/>
              <a:t>ファイル名は</a:t>
            </a:r>
            <a:r>
              <a:rPr lang="en-US" altLang="ja-JP" dirty="0" smtClean="0"/>
              <a:t>kadai1204_</a:t>
            </a:r>
            <a:r>
              <a:rPr lang="ja-JP" altLang="en-US" dirty="0"/>
              <a:t>学籍番号</a:t>
            </a:r>
            <a:r>
              <a:rPr lang="en-US" altLang="ja-JP" dirty="0"/>
              <a:t>_</a:t>
            </a:r>
            <a:r>
              <a:rPr lang="ja-JP" altLang="en-US" dirty="0"/>
              <a:t>課題番号</a:t>
            </a:r>
            <a:r>
              <a:rPr lang="en-US" altLang="ja-JP" dirty="0"/>
              <a:t>.</a:t>
            </a:r>
            <a:r>
              <a:rPr lang="en-US" altLang="ja-JP" dirty="0" smtClean="0"/>
              <a:t>cc</a:t>
            </a:r>
            <a:r>
              <a:rPr lang="ja-JP" altLang="en-US" dirty="0" smtClean="0"/>
              <a:t>（</a:t>
            </a:r>
            <a:r>
              <a:rPr lang="en-US" altLang="ja-JP" dirty="0" smtClean="0"/>
              <a:t>.</a:t>
            </a:r>
            <a:r>
              <a:rPr lang="en-US" altLang="ja-JP" dirty="0" err="1" smtClean="0"/>
              <a:t>cpp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(Visual Studio</a:t>
            </a:r>
            <a:r>
              <a:rPr lang="ja-JP" altLang="en-US" dirty="0" smtClean="0"/>
              <a:t>の場合</a:t>
            </a:r>
            <a:r>
              <a:rPr lang="en-US" altLang="ja-JP" dirty="0" smtClean="0"/>
              <a:t>)</a:t>
            </a:r>
            <a:br>
              <a:rPr lang="en-US" altLang="ja-JP" dirty="0" smtClean="0"/>
            </a:br>
            <a:r>
              <a:rPr lang="ja-JP" altLang="en-US" dirty="0" smtClean="0"/>
              <a:t>ファイル名</a:t>
            </a:r>
            <a:r>
              <a:rPr lang="ja-JP" altLang="en-US" dirty="0"/>
              <a:t>は</a:t>
            </a:r>
            <a:r>
              <a:rPr lang="en-US" altLang="ja-JP" dirty="0" smtClean="0"/>
              <a:t>kadai1204_</a:t>
            </a:r>
            <a:r>
              <a:rPr lang="ja-JP" altLang="en-US" dirty="0"/>
              <a:t>学籍番号</a:t>
            </a:r>
            <a:r>
              <a:rPr lang="en-US" altLang="ja-JP" dirty="0" smtClean="0"/>
              <a:t>_</a:t>
            </a:r>
            <a:r>
              <a:rPr lang="ja-JP" altLang="en-US" dirty="0" smtClean="0"/>
              <a:t>課題番号</a:t>
            </a:r>
            <a:r>
              <a:rPr lang="en-US" altLang="ja-JP" dirty="0" smtClean="0"/>
              <a:t>_v.cc</a:t>
            </a:r>
            <a:r>
              <a:rPr lang="ja-JP" altLang="en-US" dirty="0"/>
              <a:t>（</a:t>
            </a:r>
            <a:r>
              <a:rPr lang="en-US" altLang="ja-JP" dirty="0"/>
              <a:t>.</a:t>
            </a:r>
            <a:r>
              <a:rPr lang="en-US" altLang="ja-JP" dirty="0" err="1"/>
              <a:t>cpp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実行</a:t>
            </a:r>
            <a:r>
              <a:rPr lang="ja-JP" altLang="en-US" dirty="0"/>
              <a:t>結果の</a:t>
            </a:r>
            <a:r>
              <a:rPr lang="ja-JP" altLang="en-US" dirty="0" smtClean="0"/>
              <a:t>出力と講義</a:t>
            </a:r>
            <a:r>
              <a:rPr lang="ja-JP" altLang="en-US" dirty="0"/>
              <a:t>に関するコメント</a:t>
            </a:r>
            <a:endParaRPr lang="en-US" altLang="ja-JP" dirty="0"/>
          </a:p>
          <a:p>
            <a:pPr lvl="2"/>
            <a:r>
              <a:rPr lang="en-US" altLang="ja-JP" dirty="0" smtClean="0"/>
              <a:t>.</a:t>
            </a:r>
            <a:r>
              <a:rPr lang="en-US" altLang="ja-JP" dirty="0"/>
              <a:t>txt </a:t>
            </a:r>
            <a:r>
              <a:rPr lang="ja-JP" altLang="en-US" dirty="0"/>
              <a:t>ファイルで、学籍番号、氏名を含む</a:t>
            </a:r>
            <a:endParaRPr lang="en-US" altLang="ja-JP" dirty="0"/>
          </a:p>
          <a:p>
            <a:pPr lvl="2"/>
            <a:r>
              <a:rPr lang="ja-JP" altLang="en-US" dirty="0"/>
              <a:t>ファイル名は</a:t>
            </a:r>
            <a:r>
              <a:rPr lang="en-US" altLang="ja-JP" dirty="0" smtClean="0"/>
              <a:t>report1204_</a:t>
            </a:r>
            <a:r>
              <a:rPr lang="ja-JP" altLang="en-US" dirty="0"/>
              <a:t>学籍番号</a:t>
            </a:r>
            <a:r>
              <a:rPr lang="en-US" altLang="ja-JP" dirty="0"/>
              <a:t>.txt </a:t>
            </a:r>
            <a:r>
              <a:rPr lang="ja-JP" altLang="en-US" dirty="0"/>
              <a:t>とする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>
                <a:solidFill>
                  <a:srgbClr val="4E5B6F"/>
                </a:solidFill>
                <a:latin typeface="Lucida Sans Unicode"/>
                <a:ea typeface="ヒラギノ角ゴ Pro W3"/>
              </a:rPr>
              <a:pPr>
                <a:defRPr/>
              </a:pPr>
              <a:t>47</a:t>
            </a:fld>
            <a:endParaRPr lang="en-US">
              <a:solidFill>
                <a:srgbClr val="4E5B6F"/>
              </a:solidFill>
              <a:latin typeface="Lucida Sans Unicode"/>
              <a:ea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307557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提出に関して</a:t>
            </a:r>
            <a:r>
              <a:rPr lang="ja-JP" altLang="en-US" dirty="0" smtClean="0"/>
              <a:t>（続き）</a:t>
            </a:r>
            <a:r>
              <a:rPr lang="en-US" altLang="ja-JP" dirty="0" smtClean="0"/>
              <a:t>	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/>
              <a:t>提出期限</a:t>
            </a:r>
            <a:endParaRPr lang="en-US" altLang="ja-JP" dirty="0"/>
          </a:p>
          <a:p>
            <a:pPr lvl="1"/>
            <a:r>
              <a:rPr lang="en-US" altLang="ja-JP" dirty="0" smtClean="0"/>
              <a:t>12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18</a:t>
            </a:r>
            <a:r>
              <a:rPr lang="ja-JP" altLang="en-US" dirty="0" smtClean="0"/>
              <a:t>日</a:t>
            </a:r>
            <a:r>
              <a:rPr lang="ja-JP" altLang="en-US" dirty="0"/>
              <a:t>（水）　</a:t>
            </a:r>
            <a:r>
              <a:rPr lang="ja-JP" altLang="en-US" dirty="0" smtClean="0"/>
              <a:t>００：００</a:t>
            </a:r>
            <a:endParaRPr lang="en-US" altLang="ja-JP" dirty="0"/>
          </a:p>
          <a:p>
            <a:r>
              <a:rPr lang="ja-JP" altLang="en-US" dirty="0"/>
              <a:t>提出方法</a:t>
            </a:r>
            <a:endParaRPr lang="en-US" altLang="ja-JP" dirty="0"/>
          </a:p>
          <a:p>
            <a:pPr lvl="1"/>
            <a:r>
              <a:rPr lang="ja-JP" altLang="en-US" dirty="0"/>
              <a:t>授業支援システムから提出</a:t>
            </a:r>
            <a:endParaRPr lang="en-US" altLang="ja-JP" dirty="0"/>
          </a:p>
          <a:p>
            <a:r>
              <a:rPr lang="ja-JP" altLang="en-US" dirty="0"/>
              <a:t>注意点</a:t>
            </a:r>
            <a:endParaRPr lang="en-US" altLang="ja-JP" dirty="0"/>
          </a:p>
          <a:p>
            <a:pPr lvl="1"/>
            <a:r>
              <a:rPr lang="ja-JP" altLang="en-US" dirty="0"/>
              <a:t>ファイル名の命名規則が間違っているものは採点しない</a:t>
            </a:r>
            <a:endParaRPr lang="en-US" altLang="ja-JP" dirty="0"/>
          </a:p>
          <a:p>
            <a:pPr lvl="1"/>
            <a:r>
              <a:rPr lang="ja-JP" altLang="en-US" dirty="0"/>
              <a:t>コンパイルの通らないものは採点しない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>
                <a:solidFill>
                  <a:srgbClr val="4E5B6F"/>
                </a:solidFill>
                <a:latin typeface="Lucida Sans Unicode"/>
                <a:ea typeface="ヒラギノ角ゴ Pro W3"/>
              </a:rPr>
              <a:pPr>
                <a:defRPr/>
              </a:pPr>
              <a:t>48</a:t>
            </a:fld>
            <a:endParaRPr lang="en-US">
              <a:solidFill>
                <a:srgbClr val="4E5B6F"/>
              </a:solidFill>
              <a:latin typeface="Lucida Sans Unicode"/>
              <a:ea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328763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第</a:t>
            </a:r>
            <a:r>
              <a:rPr lang="en-US" altLang="ja-JP" dirty="0" smtClean="0"/>
              <a:t>7</a:t>
            </a:r>
            <a:r>
              <a:rPr lang="ja-JP" altLang="en-US" dirty="0" smtClean="0"/>
              <a:t>回演習課題の解説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AEC2BA-4ABA-4B06-87FE-20DA4D220CB4}" type="slidenum">
              <a:rPr lang="en-US" smtClean="0">
                <a:solidFill>
                  <a:srgbClr val="4E5B6F"/>
                </a:solidFill>
                <a:latin typeface="Lucida Sans Unicode"/>
                <a:ea typeface="ヒラギノ角ゴ Pro W3"/>
              </a:rPr>
              <a:pPr>
                <a:defRPr/>
              </a:pPr>
              <a:t>5</a:t>
            </a:fld>
            <a:endParaRPr lang="en-US" dirty="0">
              <a:solidFill>
                <a:srgbClr val="FFFFFF"/>
              </a:solidFill>
              <a:latin typeface="Lucida Sans Unicode"/>
              <a:ea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251216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回演習課題（１）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04063" indent="-504063">
              <a:buFont typeface="+mj-lt"/>
              <a:buAutoNum type="arabicPeriod"/>
            </a:pPr>
            <a:r>
              <a:rPr lang="en-US" altLang="ja-JP" sz="2646" dirty="0"/>
              <a:t>0</a:t>
            </a:r>
            <a:r>
              <a:rPr lang="ja-JP" altLang="en-US" sz="2646" dirty="0"/>
              <a:t>から</a:t>
            </a:r>
            <a:r>
              <a:rPr lang="en-US" altLang="ja-JP" sz="2646" dirty="0"/>
              <a:t>99</a:t>
            </a:r>
            <a:r>
              <a:rPr lang="ja-JP" altLang="en-US" sz="2646" dirty="0"/>
              <a:t>までの値をとる乱数を</a:t>
            </a:r>
            <a:r>
              <a:rPr lang="en-US" altLang="ja-JP" sz="2646" dirty="0"/>
              <a:t>1000</a:t>
            </a:r>
            <a:r>
              <a:rPr lang="ja-JP" altLang="en-US" sz="2646" dirty="0"/>
              <a:t>個発生させ，発生した乱数の</a:t>
            </a:r>
            <a:r>
              <a:rPr lang="en-US" altLang="ja-JP" sz="2646" dirty="0"/>
              <a:t>0</a:t>
            </a:r>
            <a:r>
              <a:rPr lang="ja-JP" altLang="en-US" sz="2646" dirty="0"/>
              <a:t>から</a:t>
            </a:r>
            <a:r>
              <a:rPr lang="en-US" altLang="ja-JP" sz="2646" dirty="0"/>
              <a:t>99</a:t>
            </a:r>
            <a:r>
              <a:rPr lang="ja-JP" altLang="en-US" sz="2646" dirty="0"/>
              <a:t>までの頻度を計算し，出力するプログラムを作成せよ</a:t>
            </a:r>
            <a:r>
              <a:rPr lang="en-US" altLang="ja-JP" sz="2646" dirty="0"/>
              <a:t>.</a:t>
            </a:r>
            <a:r>
              <a:rPr lang="ja-JP" altLang="en-US" sz="2646" dirty="0"/>
              <a:t>頻度の計算は要素が１００個ある配列を使って行うこと．また，配列の値の変更は，ポインタ演算をして行うこと．</a:t>
            </a:r>
            <a:endParaRPr lang="en-US" altLang="ja-JP" sz="2646" dirty="0"/>
          </a:p>
          <a:p>
            <a:pPr lvl="1"/>
            <a:r>
              <a:rPr lang="ja-JP" altLang="en-US" sz="2646" dirty="0"/>
              <a:t>頻度：</a:t>
            </a:r>
            <a:r>
              <a:rPr lang="en-US" altLang="ja-JP" sz="2646" dirty="0"/>
              <a:t>0</a:t>
            </a:r>
            <a:r>
              <a:rPr lang="ja-JP" altLang="en-US" sz="2646" dirty="0"/>
              <a:t>が２回，１が２回出現</a:t>
            </a:r>
            <a:endParaRPr lang="en-US" altLang="ja-JP" sz="2646" dirty="0"/>
          </a:p>
          <a:p>
            <a:pPr lvl="1"/>
            <a:endParaRPr lang="en-US" altLang="ja-JP" sz="2646" dirty="0"/>
          </a:p>
          <a:p>
            <a:pPr lvl="1"/>
            <a:r>
              <a:rPr lang="ja-JP" altLang="en-US" sz="2646" dirty="0"/>
              <a:t>配列を用意して，乱数の値に応じて頻度を計算</a:t>
            </a:r>
            <a:endParaRPr lang="en-US" altLang="ja-JP" sz="2646" dirty="0"/>
          </a:p>
          <a:p>
            <a:pPr lvl="1"/>
            <a:r>
              <a:rPr lang="ja-JP" altLang="en-US" sz="2646" dirty="0"/>
              <a:t>配列のアクセスの方法</a:t>
            </a:r>
            <a:endParaRPr lang="en-US" altLang="ja-JP" sz="2646" dirty="0"/>
          </a:p>
          <a:p>
            <a:pPr lvl="2"/>
            <a:r>
              <a:rPr lang="en-US" altLang="ja-JP" sz="2646" dirty="0"/>
              <a:t>×</a:t>
            </a:r>
            <a:r>
              <a:rPr lang="ja-JP" altLang="en-US" sz="2646" dirty="0"/>
              <a:t>　</a:t>
            </a:r>
            <a:r>
              <a:rPr lang="en-US" altLang="ja-JP" sz="2646" dirty="0" err="1"/>
              <a:t>hist</a:t>
            </a:r>
            <a:r>
              <a:rPr lang="en-US" altLang="ja-JP" sz="2646" dirty="0"/>
              <a:t>[ r ]++;</a:t>
            </a:r>
          </a:p>
          <a:p>
            <a:pPr lvl="2"/>
            <a:r>
              <a:rPr lang="en-US" altLang="ja-JP" sz="2646" dirty="0"/>
              <a:t>〇   (*(</a:t>
            </a:r>
            <a:r>
              <a:rPr lang="en-US" altLang="ja-JP" sz="2646" dirty="0" err="1"/>
              <a:t>hist</a:t>
            </a:r>
            <a:r>
              <a:rPr lang="en-US" altLang="ja-JP" sz="2646" dirty="0"/>
              <a:t> + r ))++;</a:t>
            </a:r>
            <a:r>
              <a:rPr lang="ja-JP" altLang="en-US" sz="2646" dirty="0"/>
              <a:t>　など， </a:t>
            </a:r>
            <a:r>
              <a:rPr lang="en-US" altLang="ja-JP" sz="2646" dirty="0"/>
              <a:t>[]</a:t>
            </a:r>
            <a:r>
              <a:rPr lang="ja-JP" altLang="en-US" sz="2646" dirty="0"/>
              <a:t>演算子を使わない</a:t>
            </a:r>
            <a:endParaRPr lang="en-US" altLang="ja-JP" sz="2646" dirty="0"/>
          </a:p>
          <a:p>
            <a:pPr lvl="1"/>
            <a:endParaRPr lang="en-US" altLang="ja-JP" sz="2646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>
                <a:solidFill>
                  <a:srgbClr val="4E5B6F"/>
                </a:solidFill>
                <a:latin typeface="Lucida Sans Unicode"/>
                <a:ea typeface="ヒラギノ角ゴ Pro W3"/>
              </a:rPr>
              <a:pPr>
                <a:defRPr/>
              </a:pPr>
              <a:t>6</a:t>
            </a:fld>
            <a:endParaRPr lang="en-US">
              <a:solidFill>
                <a:srgbClr val="4E5B6F"/>
              </a:solidFill>
              <a:latin typeface="Lucida Sans Unicode"/>
              <a:ea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98415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第</a:t>
            </a:r>
            <a:r>
              <a:rPr lang="en-US" altLang="ja-JP" dirty="0"/>
              <a:t>7</a:t>
            </a:r>
            <a:r>
              <a:rPr lang="ja-JP" altLang="en-US" dirty="0"/>
              <a:t>回演習課題</a:t>
            </a:r>
            <a:r>
              <a:rPr lang="ja-JP" altLang="en-US" dirty="0" smtClean="0"/>
              <a:t>（２）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67071" indent="-567071">
              <a:buFont typeface="+mj-lt"/>
              <a:buAutoNum type="arabicPeriod" startAt="2"/>
            </a:pPr>
            <a:r>
              <a:rPr lang="ja-JP" altLang="en-US" sz="3087" dirty="0"/>
              <a:t>授業支援システムにある</a:t>
            </a:r>
            <a:r>
              <a:rPr lang="en-US" altLang="ja-JP" sz="3087" dirty="0" err="1"/>
              <a:t>text.txt</a:t>
            </a:r>
            <a:r>
              <a:rPr lang="en-US" altLang="ja-JP" sz="3087" dirty="0"/>
              <a:t> </a:t>
            </a:r>
            <a:r>
              <a:rPr lang="ja-JP" altLang="en-US" sz="3087" dirty="0"/>
              <a:t>をダウンロードし，このテキストファイルから整数のデータを読みこんで動的に確保したメモリに格納し，値の平均，分散，中央値，最頻値を求めるプログラムを作成せよ．ファイルの形式は，はじめの１行目に整数の数が書かれており，次の行以降は空白区切りの整数のデータが列挙されている．</a:t>
            </a:r>
            <a:endParaRPr lang="en-US" altLang="ja-JP" sz="3087" dirty="0"/>
          </a:p>
          <a:p>
            <a:pPr lvl="1"/>
            <a:endParaRPr lang="en-US" altLang="ja-JP" sz="2756" dirty="0"/>
          </a:p>
          <a:p>
            <a:pPr lvl="1"/>
            <a:r>
              <a:rPr lang="en-US" altLang="ja-JP" sz="2426" dirty="0" err="1"/>
              <a:t>text.txt</a:t>
            </a:r>
            <a:r>
              <a:rPr lang="en-US" altLang="ja-JP" sz="2426" dirty="0"/>
              <a:t> </a:t>
            </a:r>
            <a:r>
              <a:rPr lang="ja-JP" altLang="en-US" sz="2426" dirty="0"/>
              <a:t>の</a:t>
            </a:r>
            <a:r>
              <a:rPr lang="en-US" altLang="ja-JP" sz="2426" dirty="0"/>
              <a:t>1</a:t>
            </a:r>
            <a:r>
              <a:rPr lang="ja-JP" altLang="en-US" sz="2426" dirty="0"/>
              <a:t>行目の値を読み込む</a:t>
            </a:r>
          </a:p>
          <a:p>
            <a:pPr lvl="1"/>
            <a:r>
              <a:rPr lang="en-US" altLang="ja-JP" dirty="0" smtClean="0"/>
              <a:t>1</a:t>
            </a:r>
            <a:r>
              <a:rPr lang="ja-JP" altLang="en-US" dirty="0" smtClean="0"/>
              <a:t>行目の値をもとにメモリを</a:t>
            </a:r>
            <a:r>
              <a:rPr lang="en-US" altLang="ja-JP" dirty="0" err="1" smtClean="0"/>
              <a:t>malloc</a:t>
            </a:r>
            <a:r>
              <a:rPr lang="en-US" altLang="ja-JP" dirty="0" smtClean="0"/>
              <a:t> </a:t>
            </a:r>
            <a:r>
              <a:rPr lang="ja-JP" altLang="en-US" dirty="0" smtClean="0"/>
              <a:t>で確保し，値を読み込む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平均値などの計算は第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回演習課題の課題２の関数を利用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>
                <a:solidFill>
                  <a:srgbClr val="4E5B6F"/>
                </a:solidFill>
                <a:latin typeface="Lucida Sans Unicode"/>
                <a:ea typeface="ヒラギノ角ゴ Pro W3"/>
              </a:rPr>
              <a:pPr>
                <a:defRPr/>
              </a:pPr>
              <a:t>7</a:t>
            </a:fld>
            <a:endParaRPr lang="en-US">
              <a:solidFill>
                <a:srgbClr val="4E5B6F"/>
              </a:solidFill>
              <a:latin typeface="Lucida Sans Unicode"/>
              <a:ea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4062765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第</a:t>
            </a:r>
            <a:r>
              <a:rPr lang="en-US" altLang="ja-JP" dirty="0"/>
              <a:t>7</a:t>
            </a:r>
            <a:r>
              <a:rPr lang="ja-JP" altLang="en-US" dirty="0"/>
              <a:t>回演習課題（３）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809943" y="1320890"/>
            <a:ext cx="9073515" cy="5444109"/>
          </a:xfrm>
        </p:spPr>
        <p:txBody>
          <a:bodyPr/>
          <a:lstStyle/>
          <a:p>
            <a:pPr marL="567071" indent="-567071">
              <a:buFont typeface="+mj-lt"/>
              <a:buAutoNum type="arabicPeriod" startAt="3"/>
            </a:pPr>
            <a:r>
              <a:rPr lang="ja-JP" altLang="en-US" dirty="0" smtClean="0"/>
              <a:t>曜日を列挙型で表現し，</a:t>
            </a:r>
            <a:r>
              <a:rPr lang="en-US" altLang="ja-JP" dirty="0" smtClean="0"/>
              <a:t>switch </a:t>
            </a:r>
            <a:r>
              <a:rPr lang="ja-JP" altLang="en-US" b="1" dirty="0" smtClean="0"/>
              <a:t>文を使って</a:t>
            </a:r>
            <a:r>
              <a:rPr lang="ja-JP" altLang="en-US" dirty="0" smtClean="0"/>
              <a:t>列挙型の曜日ごとに，自己の時間割を示すプログラムを作成せよ．</a:t>
            </a:r>
            <a:endParaRPr lang="en-US" altLang="ja-JP" dirty="0" smtClean="0"/>
          </a:p>
          <a:p>
            <a:pPr marL="567071" indent="-567071">
              <a:buFont typeface="+mj-lt"/>
              <a:buAutoNum type="arabicPeriod" startAt="3"/>
            </a:pPr>
            <a:endParaRPr lang="en-US" altLang="ja-JP" dirty="0"/>
          </a:p>
          <a:p>
            <a:pPr lvl="1"/>
            <a:r>
              <a:rPr lang="en-US" altLang="ja-JP" dirty="0" err="1" smtClean="0"/>
              <a:t>enum</a:t>
            </a:r>
            <a:r>
              <a:rPr lang="en-US" altLang="ja-JP" dirty="0" smtClean="0"/>
              <a:t>  </a:t>
            </a:r>
            <a:r>
              <a:rPr lang="ja-JP" altLang="en-US" dirty="0" smtClean="0"/>
              <a:t>型で曜日を以下のように定義</a:t>
            </a:r>
            <a:endParaRPr lang="en-US" altLang="ja-JP" dirty="0" smtClean="0"/>
          </a:p>
          <a:p>
            <a:pPr lvl="1"/>
            <a:r>
              <a:rPr lang="en-US" altLang="ja-JP" dirty="0" err="1"/>
              <a:t>enum</a:t>
            </a:r>
            <a:r>
              <a:rPr lang="en-US" altLang="ja-JP" dirty="0"/>
              <a:t> week { </a:t>
            </a:r>
            <a:r>
              <a:rPr lang="en-US" altLang="ja-JP" dirty="0" err="1"/>
              <a:t>sunday</a:t>
            </a:r>
            <a:r>
              <a:rPr lang="en-US" altLang="ja-JP" dirty="0"/>
              <a:t>, </a:t>
            </a:r>
            <a:r>
              <a:rPr lang="en-US" altLang="ja-JP" dirty="0" err="1"/>
              <a:t>monday</a:t>
            </a:r>
            <a:r>
              <a:rPr lang="en-US" altLang="ja-JP" dirty="0"/>
              <a:t>, </a:t>
            </a:r>
            <a:r>
              <a:rPr lang="en-US" altLang="ja-JP" dirty="0" err="1"/>
              <a:t>tuesday</a:t>
            </a:r>
            <a:r>
              <a:rPr lang="en-US" altLang="ja-JP" dirty="0"/>
              <a:t>, </a:t>
            </a:r>
            <a:r>
              <a:rPr lang="en-US" altLang="ja-JP" dirty="0" err="1"/>
              <a:t>wednesday</a:t>
            </a:r>
            <a:r>
              <a:rPr lang="en-US" altLang="ja-JP" dirty="0"/>
              <a:t>, </a:t>
            </a:r>
            <a:r>
              <a:rPr lang="en-US" altLang="ja-JP" dirty="0" err="1"/>
              <a:t>thursday</a:t>
            </a:r>
            <a:r>
              <a:rPr lang="en-US" altLang="ja-JP" dirty="0"/>
              <a:t>, </a:t>
            </a:r>
            <a:r>
              <a:rPr lang="en-US" altLang="ja-JP" dirty="0" err="1"/>
              <a:t>friday</a:t>
            </a:r>
            <a:r>
              <a:rPr lang="en-US" altLang="ja-JP" dirty="0"/>
              <a:t>, </a:t>
            </a:r>
            <a:r>
              <a:rPr lang="en-US" altLang="ja-JP" dirty="0" err="1"/>
              <a:t>saturday</a:t>
            </a:r>
            <a:r>
              <a:rPr lang="en-US" altLang="ja-JP" dirty="0"/>
              <a:t> }</a:t>
            </a:r>
            <a:r>
              <a:rPr lang="en-US" altLang="ja-JP" dirty="0" smtClean="0"/>
              <a:t>;</a:t>
            </a:r>
          </a:p>
          <a:p>
            <a:pPr lvl="1"/>
            <a:r>
              <a:rPr lang="en-US" altLang="ja-JP" dirty="0" err="1" smtClean="0"/>
              <a:t>enum</a:t>
            </a:r>
            <a:r>
              <a:rPr lang="en-US" altLang="ja-JP" dirty="0" smtClean="0"/>
              <a:t>  </a:t>
            </a:r>
            <a:r>
              <a:rPr lang="ja-JP" altLang="en-US" dirty="0" smtClean="0"/>
              <a:t>型変数を分岐の式として利用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>
                <a:solidFill>
                  <a:srgbClr val="4E5B6F"/>
                </a:solidFill>
                <a:latin typeface="Lucida Sans Unicode"/>
                <a:ea typeface="ヒラギノ角ゴ Pro W3"/>
              </a:rPr>
              <a:pPr>
                <a:defRPr/>
              </a:pPr>
              <a:t>8</a:t>
            </a:fld>
            <a:endParaRPr lang="en-US" dirty="0">
              <a:solidFill>
                <a:srgbClr val="4E5B6F"/>
              </a:solidFill>
              <a:latin typeface="Lucida Sans Unicode"/>
              <a:ea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345034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第</a:t>
            </a:r>
            <a:r>
              <a:rPr lang="en-US" altLang="ja-JP" dirty="0"/>
              <a:t>7</a:t>
            </a:r>
            <a:r>
              <a:rPr lang="ja-JP" altLang="en-US" dirty="0"/>
              <a:t>回演習課題</a:t>
            </a:r>
            <a:r>
              <a:rPr lang="ja-JP" altLang="en-US" dirty="0" smtClean="0"/>
              <a:t>（４）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67071" indent="-567071">
              <a:buFont typeface="+mj-lt"/>
              <a:buAutoNum type="arabicPeriod" startAt="4"/>
            </a:pPr>
            <a:r>
              <a:rPr lang="ja-JP" altLang="en-US" dirty="0"/>
              <a:t>３次多項式　　　　　　　　　　　　　　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　　の形に因数分解したときの</a:t>
            </a:r>
            <a:r>
              <a:rPr lang="en-US" altLang="ja-JP" dirty="0"/>
              <a:t>a, b, c </a:t>
            </a:r>
            <a:r>
              <a:rPr lang="ja-JP" altLang="en-US" dirty="0"/>
              <a:t>の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値を計算し，出力するプログラムを作成せよ．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  </a:t>
            </a:r>
            <a:r>
              <a:rPr lang="ja-JP" altLang="en-US" dirty="0"/>
              <a:t>ただし</a:t>
            </a:r>
            <a:r>
              <a:rPr lang="en-US" altLang="ja-JP" dirty="0"/>
              <a:t>0&lt;a&lt;b&lt;c </a:t>
            </a:r>
            <a:r>
              <a:rPr lang="ja-JP" altLang="en-US" dirty="0"/>
              <a:t>とし，</a:t>
            </a:r>
            <a:r>
              <a:rPr lang="en-US" altLang="ja-JP" dirty="0"/>
              <a:t>a, b, c </a:t>
            </a:r>
            <a:r>
              <a:rPr lang="ja-JP" altLang="en-US" dirty="0"/>
              <a:t>は整数となる</a:t>
            </a:r>
            <a:r>
              <a:rPr lang="ja-JP" altLang="en-US" dirty="0" smtClean="0"/>
              <a:t>．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次多項式が</a:t>
            </a:r>
            <a:r>
              <a:rPr kumimoji="1" lang="en-US" altLang="ja-JP" dirty="0" smtClean="0"/>
              <a:t>0 </a:t>
            </a:r>
            <a:r>
              <a:rPr kumimoji="1" lang="ja-JP" altLang="en-US" dirty="0" smtClean="0"/>
              <a:t>になる</a:t>
            </a:r>
            <a:r>
              <a:rPr lang="en-US" altLang="ja-JP" dirty="0" smtClean="0"/>
              <a:t>x </a:t>
            </a:r>
            <a:r>
              <a:rPr lang="ja-JP" altLang="en-US" dirty="0" smtClean="0"/>
              <a:t>が</a:t>
            </a:r>
            <a:r>
              <a:rPr lang="en-US" altLang="ja-JP" dirty="0" smtClean="0"/>
              <a:t>a, b, c </a:t>
            </a:r>
            <a:r>
              <a:rPr lang="ja-JP" altLang="en-US" dirty="0" smtClean="0"/>
              <a:t>となる</a:t>
            </a:r>
            <a:endParaRPr lang="en-US" altLang="ja-JP" dirty="0"/>
          </a:p>
          <a:p>
            <a:pPr lvl="1"/>
            <a:r>
              <a:rPr kumimoji="1" lang="en-US" altLang="ja-JP" dirty="0" smtClean="0"/>
              <a:t>x=1, 2,… </a:t>
            </a:r>
            <a:r>
              <a:rPr kumimoji="1" lang="ja-JP" altLang="en-US" dirty="0" smtClean="0"/>
              <a:t>と代入し，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次多項式が</a:t>
            </a:r>
            <a:r>
              <a:rPr kumimoji="1" lang="en-US" altLang="ja-JP" dirty="0" smtClean="0"/>
              <a:t>0 </a:t>
            </a:r>
            <a:r>
              <a:rPr kumimoji="1" lang="ja-JP" altLang="en-US" dirty="0" smtClean="0"/>
              <a:t>になる</a:t>
            </a:r>
            <a:r>
              <a:rPr kumimoji="1" lang="en-US" altLang="ja-JP" dirty="0" smtClean="0"/>
              <a:t>x </a:t>
            </a:r>
            <a:r>
              <a:rPr kumimoji="1" lang="ja-JP" altLang="en-US" dirty="0" smtClean="0"/>
              <a:t>を小さいものから</a:t>
            </a:r>
            <a:r>
              <a:rPr kumimoji="1" lang="en-US" altLang="ja-JP" dirty="0" smtClean="0"/>
              <a:t>a, b,</a:t>
            </a:r>
            <a:r>
              <a:rPr lang="en-US" altLang="ja-JP" dirty="0"/>
              <a:t> </a:t>
            </a:r>
            <a:r>
              <a:rPr lang="en-US" altLang="ja-JP" dirty="0" smtClean="0"/>
              <a:t>c </a:t>
            </a:r>
            <a:r>
              <a:rPr lang="ja-JP" altLang="en-US" dirty="0" smtClean="0"/>
              <a:t>とすればよい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>
                <a:solidFill>
                  <a:srgbClr val="4E5B6F"/>
                </a:solidFill>
                <a:latin typeface="Lucida Sans Unicode"/>
                <a:ea typeface="ヒラギノ角ゴ Pro W3"/>
              </a:rPr>
              <a:pPr>
                <a:defRPr/>
              </a:pPr>
              <a:t>9</a:t>
            </a:fld>
            <a:endParaRPr lang="en-US">
              <a:solidFill>
                <a:srgbClr val="4E5B6F"/>
              </a:solidFill>
              <a:latin typeface="Lucida Sans Unicode"/>
              <a:ea typeface="ヒラギノ角ゴ Pro W3"/>
            </a:endParaRPr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>
            <p:extLst/>
          </p:nvPr>
        </p:nvGraphicFramePr>
        <p:xfrm>
          <a:off x="3492754" y="1344228"/>
          <a:ext cx="4758039" cy="555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数式" r:id="rId3" imgW="1739900" imgH="203200" progId="Equation.3">
                  <p:embed/>
                </p:oleObj>
              </mc:Choice>
              <mc:Fallback>
                <p:oleObj name="数式" r:id="rId3" imgW="17399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92754" y="1344228"/>
                        <a:ext cx="4758039" cy="5556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8046537"/>
              </p:ext>
            </p:extLst>
          </p:nvPr>
        </p:nvGraphicFramePr>
        <p:xfrm>
          <a:off x="1068365" y="1908019"/>
          <a:ext cx="2615788" cy="5071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数式" r:id="rId5" imgW="1244600" imgH="241300" progId="Equation.3">
                  <p:embed/>
                </p:oleObj>
              </mc:Choice>
              <mc:Fallback>
                <p:oleObj name="数式" r:id="rId5" imgW="12446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68365" y="1908019"/>
                        <a:ext cx="2615788" cy="5071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40209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MASA@6UELZHUSBBWZY553" val="3962"/>
  <p:tag name="FIRSTMASA@8JIDKHVX17CCCNQO" val="4034"/>
  <p:tag name="DEFAULTDISPLAYSOURCE" val="\documentclass{article}\pagestyle{empty}&#10;\begin{document}&#10;&#10;\end{document}&#10;"/>
  <p:tag name="EMBEDFONTS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ス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ヒラギノ">
      <a:majorFont>
        <a:latin typeface="Bell Gothic Std Black"/>
        <a:ea typeface="ヒラギノ角ゴ Pro W6"/>
        <a:cs typeface=""/>
      </a:majorFont>
      <a:minorFont>
        <a:latin typeface="Lucida Sans Unicode"/>
        <a:ea typeface="ヒラギノ角ゴ Pro W3"/>
        <a:cs typeface="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マイラー</Template>
  <TotalTime>35915</TotalTime>
  <Words>3572</Words>
  <Application>Microsoft Office PowerPoint</Application>
  <PresentationFormat>ユーザー設定</PresentationFormat>
  <Paragraphs>633</Paragraphs>
  <Slides>48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48</vt:i4>
      </vt:variant>
    </vt:vector>
  </HeadingPairs>
  <TitlesOfParts>
    <vt:vector size="62" baseType="lpstr">
      <vt:lpstr>ＭＳ Ｐゴシック</vt:lpstr>
      <vt:lpstr>Arial</vt:lpstr>
      <vt:lpstr>ヒラギノ角ゴ Pro W3</vt:lpstr>
      <vt:lpstr>Times New Roman</vt:lpstr>
      <vt:lpstr>ＭＳ Ｐ明朝</vt:lpstr>
      <vt:lpstr>ヒラギノ角ゴ Pro W6</vt:lpstr>
      <vt:lpstr>Wingdings 3</vt:lpstr>
      <vt:lpstr>Bookman Old Style</vt:lpstr>
      <vt:lpstr>Bell Gothic Std Black</vt:lpstr>
      <vt:lpstr>Lucida Sans Unicode</vt:lpstr>
      <vt:lpstr>HG明朝E</vt:lpstr>
      <vt:lpstr>Wingdings</vt:lpstr>
      <vt:lpstr>アース</vt:lpstr>
      <vt:lpstr>数式</vt:lpstr>
      <vt:lpstr>情報工学演習I 第１０回</vt:lpstr>
      <vt:lpstr>授業の予定（後半）</vt:lpstr>
      <vt:lpstr>参考書（追加）</vt:lpstr>
      <vt:lpstr>今日の内容</vt:lpstr>
      <vt:lpstr>第7回演習課題の解説</vt:lpstr>
      <vt:lpstr>第7回演習課題（１）</vt:lpstr>
      <vt:lpstr>第7回演習課題（２）</vt:lpstr>
      <vt:lpstr>第7回演習課題（３）</vt:lpstr>
      <vt:lpstr>第7回演習課題（４）</vt:lpstr>
      <vt:lpstr>クラスの継承</vt:lpstr>
      <vt:lpstr>電卓プログラムの作成</vt:lpstr>
      <vt:lpstr>クラスの継承とは</vt:lpstr>
      <vt:lpstr>クラスの継承とは</vt:lpstr>
      <vt:lpstr>計算機（加減算のみ）</vt:lpstr>
      <vt:lpstr>計算機（加減算のみ）</vt:lpstr>
      <vt:lpstr>計算機（加減算のみ）</vt:lpstr>
      <vt:lpstr>計算機（加減算のみ）</vt:lpstr>
      <vt:lpstr>実行例</vt:lpstr>
      <vt:lpstr>実行例（続き）</vt:lpstr>
      <vt:lpstr>計算機（四則演算対応）</vt:lpstr>
      <vt:lpstr>計算機（四則演算対応）</vt:lpstr>
      <vt:lpstr>計算機（四則演算対応）</vt:lpstr>
      <vt:lpstr>計算機（四則演算対応）</vt:lpstr>
      <vt:lpstr>計算機（四則演算対応）</vt:lpstr>
      <vt:lpstr>計算機（四則演算対応）</vt:lpstr>
      <vt:lpstr>クラスの継承で気をつけること、その１</vt:lpstr>
      <vt:lpstr>クラスの継承で気をつけること、その１</vt:lpstr>
      <vt:lpstr>クラスの継承で気をつけること、その２</vt:lpstr>
      <vt:lpstr>newとdelete （配列の動的メモリ確保）</vt:lpstr>
      <vt:lpstr>配列の動的メモリ確保・解放</vt:lpstr>
      <vt:lpstr>配列の動的メモリ確保・解放</vt:lpstr>
      <vt:lpstr>newとdelete （オブジェクトのメモリ確保）</vt:lpstr>
      <vt:lpstr>PowerPoint プレゼンテーション</vt:lpstr>
      <vt:lpstr>クラスのメモリ確保</vt:lpstr>
      <vt:lpstr>コンストラクタ、デストラクタ</vt:lpstr>
      <vt:lpstr>コンストラクタとデストラクタ</vt:lpstr>
      <vt:lpstr>クラス内でのメモリ確保例</vt:lpstr>
      <vt:lpstr>クラス内でのメモリ確保例</vt:lpstr>
      <vt:lpstr>クラス内でのメモリ確保例</vt:lpstr>
      <vt:lpstr>実行例</vt:lpstr>
      <vt:lpstr>演習課題</vt:lpstr>
      <vt:lpstr>第１０回演習課題（１）</vt:lpstr>
      <vt:lpstr>第１０回演習課題（２）</vt:lpstr>
      <vt:lpstr>第１０回演習課題（３）</vt:lpstr>
      <vt:lpstr>第１０回演習課題（４）</vt:lpstr>
      <vt:lpstr>第１０回演習課題（４）</vt:lpstr>
      <vt:lpstr>提出に関して</vt:lpstr>
      <vt:lpstr>提出に関して（続き） </vt:lpstr>
    </vt:vector>
  </TitlesOfParts>
  <Company>JST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知覚情報処理</dc:title>
  <dc:creator>masa</dc:creator>
  <cp:lastModifiedBy>岩村雅一</cp:lastModifiedBy>
  <cp:revision>1819</cp:revision>
  <cp:lastPrinted>2011-10-03T01:35:52Z</cp:lastPrinted>
  <dcterms:created xsi:type="dcterms:W3CDTF">2003-10-14T04:37:25Z</dcterms:created>
  <dcterms:modified xsi:type="dcterms:W3CDTF">2013-12-03T21:06:52Z</dcterms:modified>
</cp:coreProperties>
</file>