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721" r:id="rId1"/>
  </p:sldMasterIdLst>
  <p:notesMasterIdLst>
    <p:notesMasterId r:id="rId44"/>
  </p:notesMasterIdLst>
  <p:handoutMasterIdLst>
    <p:handoutMasterId r:id="rId45"/>
  </p:handoutMasterIdLst>
  <p:sldIdLst>
    <p:sldId id="287" r:id="rId2"/>
    <p:sldId id="363" r:id="rId3"/>
    <p:sldId id="370" r:id="rId4"/>
    <p:sldId id="407" r:id="rId5"/>
    <p:sldId id="515" r:id="rId6"/>
    <p:sldId id="516" r:id="rId7"/>
    <p:sldId id="517" r:id="rId8"/>
    <p:sldId id="518" r:id="rId9"/>
    <p:sldId id="442" r:id="rId10"/>
    <p:sldId id="479" r:id="rId11"/>
    <p:sldId id="478" r:id="rId12"/>
    <p:sldId id="480" r:id="rId13"/>
    <p:sldId id="481" r:id="rId14"/>
    <p:sldId id="484" r:id="rId15"/>
    <p:sldId id="483" r:id="rId16"/>
    <p:sldId id="482" r:id="rId17"/>
    <p:sldId id="497" r:id="rId18"/>
    <p:sldId id="498" r:id="rId19"/>
    <p:sldId id="485" r:id="rId20"/>
    <p:sldId id="499" r:id="rId21"/>
    <p:sldId id="486" r:id="rId22"/>
    <p:sldId id="487" r:id="rId23"/>
    <p:sldId id="488" r:id="rId24"/>
    <p:sldId id="490" r:id="rId25"/>
    <p:sldId id="503" r:id="rId26"/>
    <p:sldId id="512" r:id="rId27"/>
    <p:sldId id="506" r:id="rId28"/>
    <p:sldId id="507" r:id="rId29"/>
    <p:sldId id="511" r:id="rId30"/>
    <p:sldId id="508" r:id="rId31"/>
    <p:sldId id="509" r:id="rId32"/>
    <p:sldId id="510" r:id="rId33"/>
    <p:sldId id="513" r:id="rId34"/>
    <p:sldId id="514" r:id="rId35"/>
    <p:sldId id="491" r:id="rId36"/>
    <p:sldId id="369" r:id="rId37"/>
    <p:sldId id="477" r:id="rId38"/>
    <p:sldId id="519" r:id="rId39"/>
    <p:sldId id="365" r:id="rId40"/>
    <p:sldId id="366" r:id="rId41"/>
    <p:sldId id="367" r:id="rId42"/>
    <p:sldId id="368" r:id="rId43"/>
  </p:sldIdLst>
  <p:sldSz cx="10693400" cy="7561263"/>
  <p:notesSz cx="9872663" cy="6797675"/>
  <p:embeddedFontLst>
    <p:embeddedFont>
      <p:font typeface="Lucida Sans Unicode" panose="020B0602030504020204" pitchFamily="34" charset="0"/>
      <p:regular r:id="rId46"/>
    </p:embeddedFont>
    <p:embeddedFont>
      <p:font typeface="Bookman Old Style" panose="02050604050505020204" pitchFamily="18" charset="0"/>
      <p:regular r:id="rId47"/>
      <p:bold r:id="rId48"/>
      <p:italic r:id="rId49"/>
      <p:boldItalic r:id="rId50"/>
    </p:embeddedFont>
    <p:embeddedFont>
      <p:font typeface="HG明朝E" panose="02020909000000000000" pitchFamily="17" charset="-128"/>
      <p:regular r:id="rId51"/>
    </p:embeddedFont>
    <p:embeddedFont>
      <p:font typeface="Wingdings 3" panose="05040102010807070707" pitchFamily="18" charset="2"/>
      <p:regular r:id="rId52"/>
    </p:embeddedFont>
  </p:embeddedFontLst>
  <p:custDataLst>
    <p:tags r:id="rId53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1pPr>
    <a:lvl2pPr marL="456960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2pPr>
    <a:lvl3pPr marL="913915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3pPr>
    <a:lvl4pPr marL="1370874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4pPr>
    <a:lvl5pPr marL="1827831" algn="l" rtl="0" fontAlgn="base">
      <a:spcBef>
        <a:spcPct val="0"/>
      </a:spcBef>
      <a:spcAft>
        <a:spcPct val="0"/>
      </a:spcAft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5pPr>
    <a:lvl6pPr marL="2284791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6pPr>
    <a:lvl7pPr marL="2741749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7pPr>
    <a:lvl8pPr marL="3198706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8pPr>
    <a:lvl9pPr marL="3655664" algn="l" defTabSz="913915" rtl="0" eaLnBrk="1" latinLnBrk="0" hangingPunct="1">
      <a:defRPr kumimoji="1" sz="2700" kern="1200">
        <a:solidFill>
          <a:srgbClr val="000000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DDB9D"/>
    <a:srgbClr val="99CCFF"/>
    <a:srgbClr val="CC0000"/>
    <a:srgbClr val="CC6600"/>
    <a:srgbClr val="CC9900"/>
    <a:srgbClr val="FF0066"/>
    <a:srgbClr val="FDFFE5"/>
    <a:srgbClr val="FFFFDD"/>
    <a:srgbClr val="FBF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3" autoAdjust="0"/>
    <p:restoredTop sz="93294" autoAdjust="0"/>
  </p:normalViewPr>
  <p:slideViewPr>
    <p:cSldViewPr snapToGrid="0">
      <p:cViewPr varScale="1">
        <p:scale>
          <a:sx n="85" d="100"/>
          <a:sy n="85" d="100"/>
        </p:scale>
        <p:origin x="960" y="84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1524" y="-102"/>
      </p:cViewPr>
      <p:guideLst>
        <p:guide orient="horz" pos="2142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2.fntdata"/><Relationship Id="rId50" Type="http://schemas.openxmlformats.org/officeDocument/2006/relationships/font" Target="fonts/font5.fntdata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4.fntdata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52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3.fntdata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font" Target="fonts/font6.fntdata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036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036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DC22F87-F391-4E58-A5F4-01AA5B3575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3797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036" y="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35313" y="508000"/>
            <a:ext cx="3605212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456" y="3229165"/>
            <a:ext cx="7901755" cy="3059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036" y="6456181"/>
            <a:ext cx="4279363" cy="340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9" tIns="45680" rIns="91359" bIns="45680" numCol="1" anchor="b" anchorCtr="0" compatLnSpc="1">
            <a:prstTxWarp prst="textNoShape">
              <a:avLst/>
            </a:prstTxWarp>
          </a:bodyPr>
          <a:lstStyle>
            <a:lvl1pPr algn="r" defTabSz="912823">
              <a:defRPr sz="120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203CBCA-111D-498C-83F2-9C74EB9392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2545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6960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391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0874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7831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4791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741749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198706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655664" algn="l" defTabSz="913915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135313" y="508000"/>
            <a:ext cx="3605212" cy="2551113"/>
          </a:xfrm>
          <a:ln/>
        </p:spPr>
      </p:sp>
      <p:sp>
        <p:nvSpPr>
          <p:cNvPr id="419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419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F5D50B-D44D-4D8E-9A22-DD3307A35DF9}" type="slidenum">
              <a:rPr lang="ja-JP" altLang="en-US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009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A6780-73E9-024D-A8C4-F052DC63CDBD}" type="slidenum">
              <a:rPr kumimoji="1" lang="ja-JP" altLang="en-US" smtClean="0"/>
              <a:t>42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736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58863" y="4022725"/>
            <a:ext cx="8553450" cy="1411288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正方形/長方形 4"/>
          <p:cNvSpPr/>
          <p:nvPr/>
        </p:nvSpPr>
        <p:spPr>
          <a:xfrm>
            <a:off x="1069975" y="5565775"/>
            <a:ext cx="8553450" cy="7556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正方形/長方形 5"/>
          <p:cNvSpPr/>
          <p:nvPr/>
        </p:nvSpPr>
        <p:spPr>
          <a:xfrm>
            <a:off x="1058866" y="4022725"/>
            <a:ext cx="266700" cy="1411288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069978" y="5565775"/>
            <a:ext cx="266700" cy="7556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425787" y="4284716"/>
            <a:ext cx="8020050" cy="1092182"/>
          </a:xfrm>
        </p:spPr>
        <p:txBody>
          <a:bodyPr anchor="t"/>
          <a:lstStyle>
            <a:lvl1pPr algn="r">
              <a:defRPr sz="3700"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425787" y="5649944"/>
            <a:ext cx="8020050" cy="588098"/>
          </a:xfrm>
        </p:spPr>
        <p:txBody>
          <a:bodyPr/>
          <a:lstStyle>
            <a:lvl1pPr marL="0" indent="0" algn="r">
              <a:buNone/>
              <a:defRPr sz="2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521252" indent="0" algn="ctr">
              <a:buNone/>
            </a:lvl2pPr>
            <a:lvl3pPr marL="1042504" indent="0" algn="ctr">
              <a:buNone/>
            </a:lvl3pPr>
            <a:lvl4pPr marL="1563756" indent="0" algn="ctr">
              <a:buNone/>
            </a:lvl4pPr>
            <a:lvl5pPr marL="2085008" indent="0" algn="ctr">
              <a:buNone/>
            </a:lvl5pPr>
            <a:lvl6pPr marL="2606259" indent="0" algn="ctr">
              <a:buNone/>
            </a:lvl6pPr>
            <a:lvl7pPr marL="3127512" indent="0" algn="ctr">
              <a:buNone/>
            </a:lvl7pPr>
            <a:lvl8pPr marL="3648764" indent="0" algn="ctr">
              <a:buNone/>
            </a:lvl8pPr>
            <a:lvl9pPr marL="4170015" indent="0" algn="ctr">
              <a:buNone/>
            </a:lvl9pPr>
          </a:lstStyle>
          <a:p>
            <a:r>
              <a:rPr lang="ja-JP" altLang="en-US" dirty="0" smtClean="0"/>
              <a:t>マスタ サブタイトルの書式設定</a:t>
            </a:r>
            <a:endParaRPr lang="en-US" dirty="0"/>
          </a:p>
        </p:txBody>
      </p:sp>
      <p:sp>
        <p:nvSpPr>
          <p:cNvPr id="10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485063" y="7007226"/>
            <a:ext cx="2673350" cy="403225"/>
          </a:xfrm>
        </p:spPr>
        <p:txBody>
          <a:bodyPr/>
          <a:lstStyle>
            <a:lvl1pPr algn="l">
              <a:defRPr sz="1600" smtClean="0"/>
            </a:lvl1pPr>
          </a:lstStyle>
          <a:p>
            <a:pPr>
              <a:defRPr/>
            </a:pPr>
            <a:fld id="{9D4F3489-3929-4199-941D-3D16C6542B60}" type="datetime1">
              <a:rPr lang="en-US" altLang="ja-JP" smtClean="0"/>
              <a:t>12/10/2013</a:t>
            </a:fld>
            <a:endParaRPr lang="en-US"/>
          </a:p>
        </p:txBody>
      </p:sp>
      <p:sp>
        <p:nvSpPr>
          <p:cNvPr id="11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3389313" y="7007226"/>
            <a:ext cx="4064000" cy="403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422403" y="7007226"/>
            <a:ext cx="1425575" cy="4032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DAEC2BA-4ABA-4B06-87FE-20DA4D220CB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409BF1A-6B67-484C-98D8-25893445034A}" type="datetime1">
              <a:rPr lang="en-US" altLang="ja-JP" smtClean="0"/>
              <a:t>12/10/2013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310F576-B110-4DF0-913B-CFD388981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コネクタ 3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5" name="二等辺三角形 4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直線コネクタ 5"/>
          <p:cNvSpPr>
            <a:spLocks noChangeShapeType="1"/>
          </p:cNvSpPr>
          <p:nvPr/>
        </p:nvSpPr>
        <p:spPr bwMode="auto">
          <a:xfrm rot="5400000">
            <a:off x="4440238" y="3530600"/>
            <a:ext cx="6451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302805"/>
            <a:ext cx="2406015" cy="645157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4670" y="302805"/>
            <a:ext cx="7039822" cy="645157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5329C51-B969-44D5-BE7A-193C28E4F1D2}" type="datetime1">
              <a:rPr lang="en-US" altLang="ja-JP" smtClean="0"/>
              <a:t>12/10/2013</a:t>
            </a:fld>
            <a:endParaRPr 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03C3973-F55F-4F13-803E-EE3BEE468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534670" y="1344228"/>
            <a:ext cx="9624060" cy="54441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2600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7942128-E90F-4ACE-843C-DF6E81A3D05B}" type="datetime1">
              <a:rPr lang="en-US" altLang="ja-JP" smtClean="0"/>
              <a:t>12/10/2013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2894DB3-5C05-4EB1-A0B3-6C294000F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69975" y="3108325"/>
            <a:ext cx="8553450" cy="1411288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5" name="正方形/長方形 4"/>
          <p:cNvSpPr/>
          <p:nvPr/>
        </p:nvSpPr>
        <p:spPr>
          <a:xfrm>
            <a:off x="1069978" y="3108325"/>
            <a:ext cx="266700" cy="1411288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5787" y="3276548"/>
            <a:ext cx="8020050" cy="1176196"/>
          </a:xfrm>
        </p:spPr>
        <p:txBody>
          <a:bodyPr anchor="t"/>
          <a:lstStyle>
            <a:lvl1pPr algn="r">
              <a:buNone/>
              <a:defRPr sz="37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4898" y="4704789"/>
            <a:ext cx="7930938" cy="1260211"/>
          </a:xfrm>
        </p:spPr>
        <p:txBody>
          <a:bodyPr/>
          <a:lstStyle>
            <a:lvl1pPr marL="0" indent="0" algn="r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485063" y="7007226"/>
            <a:ext cx="2673350" cy="4032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DD02FE6-602F-420B-ADE0-B8587B96F1ED}" type="datetime1">
              <a:rPr lang="en-US" altLang="ja-JP" smtClean="0"/>
              <a:t>12/10/2013</a:t>
            </a:fld>
            <a:endParaRPr 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9313" y="7007226"/>
            <a:ext cx="4064000" cy="403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250950" y="7007226"/>
            <a:ext cx="1779588" cy="4032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65D1795-BB81-4110-96B4-41B787FA81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534671" y="1344228"/>
            <a:ext cx="4726483" cy="5444109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5417098" y="1340864"/>
            <a:ext cx="4726483" cy="5444109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FAA9D39-A2F4-46B2-AE9F-D74E1C70C850}" type="datetime1">
              <a:rPr lang="en-US" altLang="ja-JP" smtClean="0"/>
              <a:t>12/10/2013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310C23C-2C73-453E-97FC-7AE15E91A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 anchor="ctr"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0" y="1417737"/>
            <a:ext cx="4724775" cy="756126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5435816" y="1428239"/>
            <a:ext cx="4726631" cy="756126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534670" y="2352393"/>
            <a:ext cx="4722918" cy="4452744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5435812" y="2352393"/>
            <a:ext cx="4722918" cy="4452744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5C04780-98D9-4DEF-B8F0-BC8F3631F9C2}" type="datetime1">
              <a:rPr lang="en-US" altLang="ja-JP" smtClean="0"/>
              <a:t>12/10/2013</a:t>
            </a:fld>
            <a:endParaRPr 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28B5C76-FA22-4784-A500-E15C2FA2A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二等辺三角形 2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252042"/>
            <a:ext cx="9624060" cy="1008168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4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3F56B1D-C9EE-4A79-9A09-2455C61D277E}" type="datetime1">
              <a:rPr lang="en-US" altLang="ja-JP" smtClean="0"/>
              <a:t>12/10/2013</a:t>
            </a:fld>
            <a:endParaRPr lang="en-US"/>
          </a:p>
        </p:txBody>
      </p:sp>
      <p:sp>
        <p:nvSpPr>
          <p:cNvPr id="5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B085426-23C0-4E98-9BAE-F970001B0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コネクタ 1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3" name="二等辺三角形 2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4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DB20754-16EE-43EB-8424-EFCBEE662D6F}" type="datetime1">
              <a:rPr lang="en-US" altLang="ja-JP" smtClean="0"/>
              <a:t>12/10/2013</a:t>
            </a:fld>
            <a:endParaRPr lang="en-US"/>
          </a:p>
        </p:txBody>
      </p:sp>
      <p:sp>
        <p:nvSpPr>
          <p:cNvPr id="5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94551C6-23A7-41E4-8134-79785849E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6" name="直線コネクタ 5"/>
          <p:cNvSpPr>
            <a:spLocks noChangeShapeType="1"/>
          </p:cNvSpPr>
          <p:nvPr/>
        </p:nvSpPr>
        <p:spPr bwMode="auto">
          <a:xfrm rot="5400000">
            <a:off x="3898107" y="3664744"/>
            <a:ext cx="665321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 dirty="0"/>
          </a:p>
        </p:txBody>
      </p:sp>
      <p:sp>
        <p:nvSpPr>
          <p:cNvPr id="7" name="二等辺三角形 6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96268" y="336056"/>
            <a:ext cx="2940685" cy="924154"/>
          </a:xfrm>
        </p:spPr>
        <p:txBody>
          <a:bodyPr>
            <a:noAutofit/>
          </a:bodyPr>
          <a:lstStyle>
            <a:lvl1pPr algn="l">
              <a:buNone/>
              <a:defRPr sz="23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7396268" y="1344228"/>
            <a:ext cx="2940685" cy="5340143"/>
          </a:xfrm>
        </p:spPr>
        <p:txBody>
          <a:bodyPr/>
          <a:lstStyle>
            <a:lvl1pPr marL="0" indent="0">
              <a:lnSpc>
                <a:spcPts val="2510"/>
              </a:lnSpc>
              <a:spcAft>
                <a:spcPts val="1141"/>
              </a:spcAft>
              <a:buNone/>
              <a:defRPr sz="1800">
                <a:solidFill>
                  <a:schemeClr val="tx2"/>
                </a:solidFill>
              </a:defRPr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356449" y="336057"/>
            <a:ext cx="6683375" cy="630105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8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961BD6B-C877-4A33-AC0D-1A95236BB2B4}" type="datetime1">
              <a:rPr lang="en-US" altLang="ja-JP" smtClean="0"/>
              <a:t>12/10/2013</a:t>
            </a:fld>
            <a:endParaRPr lang="en-US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30047F8-3B9F-4448-83F4-F46C0FA56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534988" y="552450"/>
            <a:ext cx="214312" cy="7556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552218"/>
            <a:ext cx="9624060" cy="743875"/>
          </a:xfrm>
          <a:ln>
            <a:solidFill>
              <a:schemeClr val="accent1"/>
            </a:solidFill>
          </a:ln>
        </p:spPr>
        <p:txBody>
          <a:bodyPr lIns="312751" anchor="ctr"/>
          <a:lstStyle>
            <a:lvl1pPr algn="r">
              <a:buNone/>
              <a:defRPr sz="2300" b="0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34670" y="2100351"/>
            <a:ext cx="9624060" cy="470814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84"/>
              </a:spcBef>
              <a:buNone/>
              <a:defRPr sz="37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670" y="1344225"/>
            <a:ext cx="9624060" cy="588098"/>
          </a:xfrm>
        </p:spPr>
        <p:txBody>
          <a:bodyPr anchor="ctr"/>
          <a:lstStyle>
            <a:lvl1pPr marL="0" indent="0" algn="l">
              <a:buFontTx/>
              <a:buNone/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8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76D15FA-3ECD-4A62-9237-BAB670D756C1}" type="datetime1">
              <a:rPr lang="en-US" altLang="ja-JP" smtClean="0"/>
              <a:t>12/10/2013</a:t>
            </a:fld>
            <a:endParaRPr lang="en-US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DDABC06-6874-4C4E-96C8-A980D01F1A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21"/>
          <p:cNvSpPr>
            <a:spLocks noGrp="1"/>
          </p:cNvSpPr>
          <p:nvPr>
            <p:ph type="title"/>
          </p:nvPr>
        </p:nvSpPr>
        <p:spPr bwMode="auto">
          <a:xfrm>
            <a:off x="534991" y="168275"/>
            <a:ext cx="9623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51" tIns="52125" rIns="104251" bIns="5212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  <a:endParaRPr lang="en-US" dirty="0" smtClean="0"/>
          </a:p>
        </p:txBody>
      </p:sp>
      <p:sp>
        <p:nvSpPr>
          <p:cNvPr id="1027" name="テキスト プレースホルダ 12"/>
          <p:cNvSpPr>
            <a:spLocks noGrp="1"/>
          </p:cNvSpPr>
          <p:nvPr>
            <p:ph type="body" idx="1"/>
          </p:nvPr>
        </p:nvSpPr>
        <p:spPr bwMode="auto">
          <a:xfrm>
            <a:off x="534991" y="1344616"/>
            <a:ext cx="9623425" cy="54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 smtClean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7485066" y="7008816"/>
            <a:ext cx="2676525" cy="403225"/>
          </a:xfrm>
          <a:prstGeom prst="rect">
            <a:avLst/>
          </a:prstGeom>
        </p:spPr>
        <p:txBody>
          <a:bodyPr vert="horz" lIns="104251" tIns="52125" rIns="104251" bIns="52125"/>
          <a:lstStyle>
            <a:lvl1pPr algn="r" eaLnBrk="1" latinLnBrk="0" hangingPunct="1">
              <a:defRPr kumimoji="0" sz="16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E448C50-A6EC-4502-9C60-A4CB3E87EB6E}" type="datetime1">
              <a:rPr lang="en-US" altLang="ja-JP" smtClean="0"/>
              <a:t>12/10/2013</a:t>
            </a:fld>
            <a:endParaRPr 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3389316" y="7008816"/>
            <a:ext cx="4098925" cy="403225"/>
          </a:xfrm>
          <a:prstGeom prst="rect">
            <a:avLst/>
          </a:prstGeom>
        </p:spPr>
        <p:txBody>
          <a:bodyPr vert="horz" lIns="104251" tIns="52125" rIns="104251" bIns="52125"/>
          <a:lstStyle>
            <a:lvl1pPr algn="r" eaLnBrk="1" latinLnBrk="0" hangingPunct="1">
              <a:defRPr kumimoji="0" sz="160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15963" y="7008816"/>
            <a:ext cx="2317750" cy="403225"/>
          </a:xfrm>
          <a:prstGeom prst="rect">
            <a:avLst/>
          </a:prstGeom>
        </p:spPr>
        <p:txBody>
          <a:bodyPr vert="horz" lIns="104251" tIns="52125" rIns="104251" bIns="52125"/>
          <a:lstStyle>
            <a:lvl1pPr algn="ctr" eaLnBrk="1" latinLnBrk="0" hangingPunct="1">
              <a:defRPr kumimoji="0" sz="16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829379-E1E0-453E-A010-4B1240BF703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534991" y="7004050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534991" y="1260475"/>
            <a:ext cx="96234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104251" tIns="52125" rIns="104251" bIns="52125"/>
          <a:lstStyle/>
          <a:p>
            <a:pPr>
              <a:defRPr/>
            </a:pPr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96098" y="7127085"/>
            <a:ext cx="211137" cy="13969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51" tIns="52125" rIns="104251" bIns="52125"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211641" y="-30160"/>
            <a:ext cx="64404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4251" tIns="52125" rIns="104251" bIns="52125">
            <a:spAutoFit/>
          </a:bodyPr>
          <a:lstStyle/>
          <a:p>
            <a:pPr algn="r" defTabSz="1042436">
              <a:defRPr/>
            </a:pPr>
            <a:endParaRPr lang="ja-JP" altLang="ja-JP" sz="2300" b="1" dirty="0">
              <a:solidFill>
                <a:schemeClr val="tx1"/>
              </a:solidFill>
              <a:latin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5pPr>
      <a:lvl6pPr marL="456960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6pPr>
      <a:lvl7pPr marL="913915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7pPr>
      <a:lvl8pPr marL="1370874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8pPr>
      <a:lvl9pPr marL="1827831" algn="l" rtl="0" fontAlgn="base">
        <a:spcBef>
          <a:spcPct val="0"/>
        </a:spcBef>
        <a:spcAft>
          <a:spcPct val="0"/>
        </a:spcAft>
        <a:defRPr kumimoji="1" sz="3700">
          <a:solidFill>
            <a:schemeClr val="tx2"/>
          </a:solidFill>
          <a:latin typeface="Bookman Old Style" pitchFamily="18" charset="0"/>
          <a:ea typeface="HG明朝E" pitchFamily="17" charset="-128"/>
        </a:defRPr>
      </a:lvl9pPr>
    </p:titleStyle>
    <p:bodyStyle>
      <a:lvl1pPr marL="312572" indent="-312572" algn="l" rtl="0" fontAlgn="base">
        <a:spcBef>
          <a:spcPts val="688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25144" indent="-312572" algn="l" rtl="0" fontAlgn="base">
        <a:spcBef>
          <a:spcPts val="575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37717" indent="-260212" algn="l" rtl="0" fontAlgn="base">
        <a:spcBef>
          <a:spcPts val="575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0288" indent="-260212" algn="l" rtl="0" fontAlgn="base">
        <a:spcBef>
          <a:spcPts val="449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562862" indent="-260212" algn="l" rtl="0" fontAlgn="base">
        <a:spcBef>
          <a:spcPts val="338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876507" indent="-208502" algn="l" rtl="0" eaLnBrk="1" latinLnBrk="0" hangingPunct="1">
        <a:spcBef>
          <a:spcPts val="342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2085008" indent="-208502" algn="l" rtl="0" eaLnBrk="1" latinLnBrk="0" hangingPunct="1">
        <a:spcBef>
          <a:spcPts val="342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293509" indent="-208502" algn="l" rtl="0" eaLnBrk="1" latinLnBrk="0" hangingPunct="1">
        <a:spcBef>
          <a:spcPts val="342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502010" indent="-208502" algn="l" rtl="0" eaLnBrk="1" latinLnBrk="0" hangingPunct="1">
        <a:spcBef>
          <a:spcPts val="342"/>
        </a:spcBef>
        <a:buClr>
          <a:srgbClr val="9FB8CD"/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52125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104250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563756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8500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606259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312751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648764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417001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ja-JP" altLang="en-US" sz="3600" dirty="0" smtClean="0"/>
              <a:t>情報工学演習</a:t>
            </a:r>
            <a:r>
              <a:rPr lang="en-US" altLang="ja-JP" sz="3600" dirty="0" smtClean="0"/>
              <a:t>I</a:t>
            </a:r>
            <a:r>
              <a:rPr lang="en-US" altLang="zh-TW" sz="3600" smtClean="0"/>
              <a:t/>
            </a:r>
            <a:br>
              <a:rPr lang="en-US" altLang="zh-TW" sz="3600" smtClean="0"/>
            </a:br>
            <a:r>
              <a:rPr lang="ja-JP" altLang="en-US" sz="3600" dirty="0" smtClean="0"/>
              <a:t>第１１回</a:t>
            </a:r>
            <a:endParaRPr lang="ja-JP" altLang="en-US" sz="3400" dirty="0" smtClean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buClr>
                <a:srgbClr val="F07F09"/>
              </a:buClr>
              <a:defRPr/>
            </a:pPr>
            <a:r>
              <a:rPr lang="en-US" altLang="ja-JP" sz="2800" smtClean="0">
                <a:solidFill>
                  <a:srgbClr val="323232"/>
                </a:solidFill>
              </a:rPr>
              <a:t>C++</a:t>
            </a:r>
            <a:r>
              <a:rPr lang="ja-JP" altLang="en-US" sz="2800" dirty="0" smtClean="0">
                <a:solidFill>
                  <a:srgbClr val="323232"/>
                </a:solidFill>
              </a:rPr>
              <a:t>の演習</a:t>
            </a:r>
            <a:r>
              <a:rPr lang="en-US" altLang="ja-JP" sz="2800" dirty="0" smtClean="0">
                <a:solidFill>
                  <a:srgbClr val="323232"/>
                </a:solidFill>
              </a:rPr>
              <a:t>3</a:t>
            </a:r>
            <a:r>
              <a:rPr lang="ja-JP" altLang="en-US" sz="2800" dirty="0">
                <a:solidFill>
                  <a:srgbClr val="323232"/>
                </a:solidFill>
              </a:rPr>
              <a:t>（関数のオーバロード）</a:t>
            </a:r>
          </a:p>
        </p:txBody>
      </p:sp>
      <p:sp>
        <p:nvSpPr>
          <p:cNvPr id="2" name="角丸四角形吹き出し 1"/>
          <p:cNvSpPr/>
          <p:nvPr/>
        </p:nvSpPr>
        <p:spPr>
          <a:xfrm>
            <a:off x="6119447" y="6511089"/>
            <a:ext cx="4135902" cy="691570"/>
          </a:xfrm>
          <a:prstGeom prst="wedgeRoundRectCallout">
            <a:avLst>
              <a:gd name="adj1" fmla="val -30151"/>
              <a:gd name="adj2" fmla="val -7971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順番を入れ替えました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関数のオーバーロード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534670" y="1344228"/>
            <a:ext cx="3617155" cy="544410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iostream</a:t>
            </a:r>
            <a:r>
              <a:rPr lang="en-US" altLang="ja-JP" sz="2400" dirty="0"/>
              <a:t>&gt;</a:t>
            </a:r>
          </a:p>
          <a:p>
            <a:pPr marL="0" indent="0">
              <a:buNone/>
            </a:pPr>
            <a:r>
              <a:rPr lang="en-US" altLang="ja-JP" sz="2400" dirty="0"/>
              <a:t>using namespace </a:t>
            </a:r>
            <a:r>
              <a:rPr lang="en-US" altLang="ja-JP" sz="2400" dirty="0" err="1"/>
              <a:t>std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unsigned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hiku</a:t>
            </a:r>
            <a:r>
              <a:rPr lang="en-US" altLang="ja-JP" sz="2400" dirty="0"/>
              <a:t>(unsigned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unsigned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 {</a:t>
            </a:r>
          </a:p>
          <a:p>
            <a:pPr marL="0" indent="0">
              <a:buNone/>
            </a:pPr>
            <a:r>
              <a:rPr lang="en-US" altLang="ja-JP" sz="2400" dirty="0"/>
              <a:t>  return x-y;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hiku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y) {</a:t>
            </a:r>
          </a:p>
          <a:p>
            <a:pPr marL="0" indent="0">
              <a:buNone/>
            </a:pPr>
            <a:r>
              <a:rPr lang="en-US" altLang="ja-JP" sz="2400" dirty="0"/>
              <a:t>  return x-y;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4250397" y="1344228"/>
            <a:ext cx="5908333" cy="544410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itchFamily="18" charset="2"/>
              <a:buNone/>
            </a:pPr>
            <a:endParaRPr lang="en-US" altLang="ja-JP" sz="2400" dirty="0" smtClean="0"/>
          </a:p>
          <a:p>
            <a:pPr marL="0" indent="0">
              <a:buFont typeface="Wingdings 3" pitchFamily="18" charset="2"/>
              <a:buNone/>
            </a:pP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main() {</a:t>
            </a:r>
          </a:p>
          <a:p>
            <a:pPr marL="0" indent="0">
              <a:buFont typeface="Wingdings 3" pitchFamily="18" charset="2"/>
              <a:buNone/>
            </a:pPr>
            <a:r>
              <a:rPr lang="en-US" altLang="ja-JP" sz="2400" dirty="0" smtClean="0"/>
              <a:t>  unsigned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a=60;</a:t>
            </a:r>
          </a:p>
          <a:p>
            <a:pPr marL="0" indent="0">
              <a:buFont typeface="Wingdings 3" pitchFamily="18" charset="2"/>
              <a:buNone/>
            </a:pPr>
            <a:r>
              <a:rPr lang="en-US" altLang="ja-JP" sz="2400" dirty="0" smtClean="0"/>
              <a:t>  unsigned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b=200;</a:t>
            </a:r>
          </a:p>
          <a:p>
            <a:pPr marL="0" indent="0">
              <a:buFont typeface="Wingdings 3" pitchFamily="18" charset="2"/>
              <a:buNone/>
            </a:pPr>
            <a:endParaRPr lang="en-US" altLang="ja-JP" sz="2400" dirty="0" smtClean="0"/>
          </a:p>
          <a:p>
            <a:pPr marL="0" indent="0">
              <a:buFont typeface="Wingdings 3" pitchFamily="18" charset="2"/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cout</a:t>
            </a:r>
            <a:r>
              <a:rPr lang="en-US" altLang="ja-JP" sz="2400" dirty="0" smtClean="0"/>
              <a:t> &lt;&lt; "In case of unsigned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: " &lt;&lt; 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hiku</a:t>
            </a:r>
            <a:r>
              <a:rPr lang="en-US" altLang="ja-JP" sz="2400" dirty="0" smtClean="0"/>
              <a:t>(a, b) &lt;&lt; </a:t>
            </a:r>
            <a:r>
              <a:rPr lang="en-US" altLang="ja-JP" sz="2400" dirty="0" err="1" smtClean="0"/>
              <a:t>endl</a:t>
            </a:r>
            <a:r>
              <a:rPr lang="en-US" altLang="ja-JP" sz="2400" dirty="0" smtClean="0"/>
              <a:t>;</a:t>
            </a:r>
          </a:p>
          <a:p>
            <a:pPr marL="0" indent="0">
              <a:buFont typeface="Wingdings 3" pitchFamily="18" charset="2"/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cout</a:t>
            </a:r>
            <a:r>
              <a:rPr lang="en-US" altLang="ja-JP" sz="2400" dirty="0" smtClean="0"/>
              <a:t> &lt;&lt; "In case of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: " &lt;&lt; 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hiku</a:t>
            </a:r>
            <a:r>
              <a:rPr lang="en-US" altLang="ja-JP" sz="2400" dirty="0" smtClean="0"/>
              <a:t>((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)a, (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)b) &lt;&lt; </a:t>
            </a:r>
            <a:r>
              <a:rPr lang="en-US" altLang="ja-JP" sz="2400" dirty="0" err="1" smtClean="0"/>
              <a:t>endl</a:t>
            </a:r>
            <a:r>
              <a:rPr lang="en-US" altLang="ja-JP" sz="2400" dirty="0" smtClean="0"/>
              <a:t>;</a:t>
            </a:r>
          </a:p>
          <a:p>
            <a:pPr marL="0" indent="0">
              <a:buFont typeface="Wingdings 3" pitchFamily="18" charset="2"/>
              <a:buNone/>
            </a:pPr>
            <a:endParaRPr lang="en-US" altLang="ja-JP" sz="2400" dirty="0" smtClean="0"/>
          </a:p>
          <a:p>
            <a:pPr marL="0" indent="0">
              <a:buFont typeface="Wingdings 3" pitchFamily="18" charset="2"/>
              <a:buNone/>
            </a:pPr>
            <a:r>
              <a:rPr lang="en-US" altLang="ja-JP" sz="2400" dirty="0" smtClean="0"/>
              <a:t>  return 0;</a:t>
            </a:r>
          </a:p>
          <a:p>
            <a:pPr marL="0" indent="0">
              <a:buFont typeface="Wingdings 3" pitchFamily="18" charset="2"/>
              <a:buNone/>
            </a:pPr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520160" y="207051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ex12_overload.cc</a:t>
            </a:r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436098" y="2709050"/>
            <a:ext cx="3446584" cy="2214642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209821" y="4420462"/>
            <a:ext cx="2672861" cy="4851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unsigned </a:t>
            </a:r>
            <a:r>
              <a:rPr kumimoji="1" lang="en-US" altLang="ja-JP" dirty="0" err="1" smtClean="0"/>
              <a:t>int</a:t>
            </a:r>
            <a:r>
              <a:rPr kumimoji="1" lang="ja-JP" altLang="en-US" dirty="0" smtClean="0"/>
              <a:t>型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36098" y="5275135"/>
            <a:ext cx="3446584" cy="1359969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716258" y="6149905"/>
            <a:ext cx="2166424" cy="4851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int</a:t>
            </a:r>
            <a:r>
              <a:rPr kumimoji="1" lang="ja-JP" altLang="en-US" dirty="0" smtClean="0"/>
              <a:t>型の定義</a:t>
            </a:r>
            <a:endParaRPr kumimoji="1" lang="ja-JP" altLang="en-US" dirty="0"/>
          </a:p>
        </p:txBody>
      </p:sp>
      <p:sp>
        <p:nvSpPr>
          <p:cNvPr id="6" name="四角形吹き出し 5"/>
          <p:cNvSpPr/>
          <p:nvPr/>
        </p:nvSpPr>
        <p:spPr>
          <a:xfrm>
            <a:off x="7779435" y="2576148"/>
            <a:ext cx="2785402" cy="867301"/>
          </a:xfrm>
          <a:prstGeom prst="wedgeRectCallout">
            <a:avLst>
              <a:gd name="adj1" fmla="val -32319"/>
              <a:gd name="adj2" fmla="val 7364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unsigned </a:t>
            </a:r>
            <a:r>
              <a:rPr lang="en-US" altLang="ja-JP" dirty="0" err="1" smtClean="0"/>
              <a:t>int</a:t>
            </a:r>
            <a:r>
              <a:rPr lang="ja-JP" altLang="en-US" dirty="0" smtClean="0"/>
              <a:t>型の呼び出し</a:t>
            </a:r>
            <a:endParaRPr lang="ja-JP" altLang="en-US" dirty="0"/>
          </a:p>
        </p:txBody>
      </p:sp>
      <p:sp>
        <p:nvSpPr>
          <p:cNvPr id="13" name="四角形吹き出し 12"/>
          <p:cNvSpPr/>
          <p:nvPr/>
        </p:nvSpPr>
        <p:spPr>
          <a:xfrm>
            <a:off x="6921306" y="5542671"/>
            <a:ext cx="2855740" cy="542485"/>
          </a:xfrm>
          <a:prstGeom prst="wedgeRectCallout">
            <a:avLst>
              <a:gd name="adj1" fmla="val -29172"/>
              <a:gd name="adj2" fmla="val -10288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int</a:t>
            </a:r>
            <a:r>
              <a:rPr lang="ja-JP" altLang="en-US" dirty="0" smtClean="0"/>
              <a:t>型の呼び出し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43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関数のオーバーロード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では、同じ名前を持つ関数を複数定義できるようになった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言語の場合は、同じ名前の関数を定義すると怒られる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1463039" y="2491622"/>
            <a:ext cx="8553157" cy="555901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unsigned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hiku</a:t>
            </a:r>
            <a:r>
              <a:rPr lang="en-US" altLang="ja-JP" sz="2400" dirty="0"/>
              <a:t>(</a:t>
            </a:r>
            <a:r>
              <a:rPr lang="en-US" altLang="ja-JP" sz="2400" dirty="0">
                <a:solidFill>
                  <a:srgbClr val="00B050"/>
                </a:solidFill>
              </a:rPr>
              <a:t>unsigned </a:t>
            </a:r>
            <a:r>
              <a:rPr lang="en-US" altLang="ja-JP" sz="2400" dirty="0" err="1">
                <a:solidFill>
                  <a:srgbClr val="00B050"/>
                </a:solidFill>
              </a:rPr>
              <a:t>int</a:t>
            </a:r>
            <a:r>
              <a:rPr lang="en-US" altLang="ja-JP" sz="2400" dirty="0">
                <a:solidFill>
                  <a:srgbClr val="00B050"/>
                </a:solidFill>
              </a:rPr>
              <a:t> </a:t>
            </a:r>
            <a:r>
              <a:rPr lang="en-US" altLang="ja-JP" sz="2400" dirty="0"/>
              <a:t>x, </a:t>
            </a:r>
            <a:r>
              <a:rPr lang="en-US" altLang="ja-JP" sz="2400" dirty="0">
                <a:solidFill>
                  <a:srgbClr val="00B050"/>
                </a:solidFill>
              </a:rPr>
              <a:t>unsigned </a:t>
            </a:r>
            <a:r>
              <a:rPr lang="en-US" altLang="ja-JP" sz="2400" dirty="0" err="1">
                <a:solidFill>
                  <a:srgbClr val="00B050"/>
                </a:solidFill>
              </a:rPr>
              <a:t>int</a:t>
            </a:r>
            <a:r>
              <a:rPr lang="en-US" altLang="ja-JP" sz="2400" dirty="0">
                <a:solidFill>
                  <a:srgbClr val="00B050"/>
                </a:solidFill>
              </a:rPr>
              <a:t> </a:t>
            </a:r>
            <a:r>
              <a:rPr lang="en-US" altLang="ja-JP" sz="2400" dirty="0"/>
              <a:t>y) {</a:t>
            </a: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1463038" y="3268002"/>
            <a:ext cx="8553157" cy="555901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hiku</a:t>
            </a:r>
            <a:r>
              <a:rPr lang="en-US" altLang="ja-JP" sz="2400" dirty="0"/>
              <a:t>(</a:t>
            </a:r>
            <a:r>
              <a:rPr lang="en-US" altLang="ja-JP" sz="2400" dirty="0" err="1">
                <a:solidFill>
                  <a:srgbClr val="00B050"/>
                </a:solidFill>
              </a:rPr>
              <a:t>int</a:t>
            </a:r>
            <a:r>
              <a:rPr lang="en-US" altLang="ja-JP" sz="2400" dirty="0"/>
              <a:t> x, </a:t>
            </a:r>
            <a:r>
              <a:rPr lang="en-US" altLang="ja-JP" sz="2400" dirty="0" err="1">
                <a:solidFill>
                  <a:srgbClr val="00B050"/>
                </a:solidFill>
              </a:rPr>
              <a:t>int</a:t>
            </a:r>
            <a:r>
              <a:rPr lang="en-US" altLang="ja-JP" sz="2400" dirty="0">
                <a:solidFill>
                  <a:srgbClr val="00B050"/>
                </a:solidFill>
              </a:rPr>
              <a:t> </a:t>
            </a:r>
            <a:r>
              <a:rPr lang="en-US" altLang="ja-JP" sz="2400" dirty="0"/>
              <a:t>y) {</a:t>
            </a:r>
            <a:endParaRPr lang="en-US" altLang="ja-JP" sz="2400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4624644" y="4326069"/>
            <a:ext cx="2229944" cy="571136"/>
          </a:xfrm>
          <a:prstGeom prst="wedgeRoundRectCallout">
            <a:avLst>
              <a:gd name="adj1" fmla="val -21231"/>
              <a:gd name="adj2" fmla="val -11242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引数で区別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215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関数のオーバーロード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ex3_w_class2.cc </a:t>
            </a:r>
            <a:r>
              <a:rPr lang="ja-JP" altLang="en-US" dirty="0" smtClean="0"/>
              <a:t>に出てきた</a:t>
            </a:r>
            <a:r>
              <a:rPr kumimoji="1" lang="ja-JP" altLang="en-US" dirty="0" smtClean="0"/>
              <a:t>コンストラクタとデフォルトコンストラクタも関数のオーバーロード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3746501" y="5091285"/>
            <a:ext cx="6067424" cy="1384690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itchFamily="18" charset="2"/>
              <a:buNone/>
            </a:pP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デフォルトコンストラクタの例</a:t>
            </a:r>
          </a:p>
          <a:p>
            <a:pPr marL="0" indent="0">
              <a:buFont typeface="Wingdings 3" pitchFamily="18" charset="2"/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Account() {</a:t>
            </a:r>
          </a:p>
          <a:p>
            <a:pPr marL="0" indent="0">
              <a:buFont typeface="Wingdings 3" pitchFamily="18" charset="2"/>
              <a:buNone/>
            </a:pPr>
            <a:r>
              <a:rPr lang="en-US" altLang="ja-JP" sz="2400" dirty="0" smtClean="0"/>
              <a:t>}</a:t>
            </a:r>
          </a:p>
          <a:p>
            <a:pPr marL="0" indent="0">
              <a:buFont typeface="Wingdings 3" pitchFamily="18" charset="2"/>
              <a:buNone/>
            </a:pPr>
            <a:endParaRPr lang="en-US" altLang="ja-JP" sz="2400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3746501" y="2649902"/>
            <a:ext cx="6067424" cy="2129021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itchFamily="18" charset="2"/>
              <a:buNone/>
            </a:pP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コンストラクタ  </a:t>
            </a:r>
          </a:p>
          <a:p>
            <a:pPr marL="0" indent="0">
              <a:buFont typeface="Wingdings 3" pitchFamily="18" charset="2"/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Account(string _name,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_balance) {</a:t>
            </a:r>
          </a:p>
          <a:p>
            <a:pPr marL="0" indent="0">
              <a:buFont typeface="Wingdings 3" pitchFamily="18" charset="2"/>
              <a:buNone/>
            </a:pPr>
            <a:r>
              <a:rPr lang="en-US" altLang="ja-JP" sz="2400" dirty="0" smtClean="0"/>
              <a:t>    name = _name;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名前を初期化</a:t>
            </a:r>
          </a:p>
          <a:p>
            <a:pPr marL="0" indent="0">
              <a:buFont typeface="Wingdings 3" pitchFamily="18" charset="2"/>
              <a:buNone/>
            </a:pPr>
            <a:r>
              <a:rPr lang="ja-JP" altLang="en-US" sz="2400" dirty="0" smtClean="0"/>
              <a:t>    </a:t>
            </a:r>
            <a:r>
              <a:rPr lang="en-US" altLang="ja-JP" sz="2400" dirty="0" smtClean="0"/>
              <a:t>balance = _balance;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残高を初期化</a:t>
            </a:r>
          </a:p>
          <a:p>
            <a:pPr marL="0" indent="0">
              <a:buFont typeface="Wingdings 3" pitchFamily="18" charset="2"/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}</a:t>
            </a:r>
          </a:p>
          <a:p>
            <a:pPr marL="0" indent="0">
              <a:buFont typeface="Wingdings 3" pitchFamily="18" charset="2"/>
              <a:buNone/>
            </a:pP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90442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デフォルト引数</a:t>
            </a:r>
            <a:endParaRPr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6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球の体積の計算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534670" y="1344228"/>
            <a:ext cx="9624060" cy="5606334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iostream</a:t>
            </a:r>
            <a:r>
              <a:rPr lang="en-US" altLang="ja-JP" sz="2400" dirty="0"/>
              <a:t>&gt;</a:t>
            </a:r>
          </a:p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math.h</a:t>
            </a:r>
            <a:r>
              <a:rPr lang="en-US" altLang="ja-JP" sz="2400" dirty="0"/>
              <a:t>&gt;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el-GR" altLang="ja-JP" sz="2400" dirty="0">
                <a:solidFill>
                  <a:srgbClr val="FF0000"/>
                </a:solidFill>
              </a:rPr>
              <a:t>π</a:t>
            </a:r>
            <a:r>
              <a:rPr lang="ja-JP" altLang="en-US" sz="2400" dirty="0">
                <a:solidFill>
                  <a:srgbClr val="FF0000"/>
                </a:solidFill>
              </a:rPr>
              <a:t>を使うため</a:t>
            </a:r>
          </a:p>
          <a:p>
            <a:pPr marL="0" indent="0">
              <a:buNone/>
            </a:pPr>
            <a:r>
              <a:rPr lang="en-US" altLang="ja-JP" sz="2400" dirty="0"/>
              <a:t>using namespace </a:t>
            </a:r>
            <a:r>
              <a:rPr lang="en-US" altLang="ja-JP" sz="2400" dirty="0" err="1"/>
              <a:t>std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double </a:t>
            </a:r>
            <a:r>
              <a:rPr lang="en-US" altLang="ja-JP" sz="2400" dirty="0" err="1"/>
              <a:t>sph_vol</a:t>
            </a:r>
            <a:r>
              <a:rPr lang="en-US" altLang="ja-JP" sz="2400" dirty="0"/>
              <a:t>(double r=1.0)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球の体積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return 4.0 / 3.0 * M_PI * r * r * r;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main() {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"With argument (r=2.0): " &lt;&lt; </a:t>
            </a:r>
            <a:r>
              <a:rPr lang="en-US" altLang="ja-JP" sz="2400" dirty="0" err="1"/>
              <a:t>sph_vol</a:t>
            </a:r>
            <a:r>
              <a:rPr lang="en-US" altLang="ja-JP" sz="2400" dirty="0"/>
              <a:t>(2.0)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"With argument (r=1.0): " &lt;&lt; </a:t>
            </a:r>
            <a:r>
              <a:rPr lang="en-US" altLang="ja-JP" sz="2400" dirty="0" err="1"/>
              <a:t>sph_vol</a:t>
            </a:r>
            <a:r>
              <a:rPr lang="en-US" altLang="ja-JP" sz="2400" dirty="0"/>
              <a:t>(1.0)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"Without argument: " &lt;&lt; </a:t>
            </a:r>
            <a:r>
              <a:rPr lang="en-US" altLang="ja-JP" sz="2400" dirty="0" err="1"/>
              <a:t>sph_vol</a:t>
            </a:r>
            <a:r>
              <a:rPr lang="en-US" altLang="ja-JP" sz="2400" dirty="0"/>
              <a:t>()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return 0;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6174873" y="372176"/>
            <a:ext cx="4044677" cy="684397"/>
          </a:xfrm>
          <a:prstGeom prst="wedgeRoundRectCallout">
            <a:avLst>
              <a:gd name="adj1" fmla="val -29432"/>
              <a:gd name="adj2" fmla="val 9200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ex13_default_arg.cc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032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デフォルト引数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引数を指定しないときの引数の値が指定できる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デフォルト引数の後に普通の引数は取れない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928468" y="1980713"/>
            <a:ext cx="9399172" cy="555901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double </a:t>
            </a:r>
            <a:r>
              <a:rPr lang="en-US" altLang="ja-JP" sz="2400" dirty="0" err="1"/>
              <a:t>sph_vol</a:t>
            </a:r>
            <a:r>
              <a:rPr lang="en-US" altLang="ja-JP" sz="2400" dirty="0"/>
              <a:t>(double r=1.0)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球の体積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928468" y="3510530"/>
            <a:ext cx="9399172" cy="1406018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cout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&lt;&lt; "With argument (r=2.0): " &lt;&lt; </a:t>
            </a:r>
            <a:r>
              <a:rPr lang="en-US" altLang="ja-JP" sz="2400" dirty="0" err="1"/>
              <a:t>sph_vol</a:t>
            </a:r>
            <a:r>
              <a:rPr lang="en-US" altLang="ja-JP" sz="2400" dirty="0"/>
              <a:t>(2.0)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"With argument (r=1.0): " &lt;&lt; </a:t>
            </a:r>
            <a:r>
              <a:rPr lang="en-US" altLang="ja-JP" sz="2400" dirty="0" err="1"/>
              <a:t>sph_vol</a:t>
            </a:r>
            <a:r>
              <a:rPr lang="en-US" altLang="ja-JP" sz="2400" dirty="0"/>
              <a:t>(1.0)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"Without argument: " &lt;&lt; </a:t>
            </a:r>
            <a:r>
              <a:rPr lang="en-US" altLang="ja-JP" sz="2400" dirty="0" err="1"/>
              <a:t>sph_vol</a:t>
            </a:r>
            <a:r>
              <a:rPr lang="en-US" altLang="ja-JP" sz="2400" dirty="0"/>
              <a:t>()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3012611" y="4958097"/>
            <a:ext cx="3137095" cy="601349"/>
          </a:xfrm>
          <a:prstGeom prst="wedgeRoundRectCallout">
            <a:avLst>
              <a:gd name="adj1" fmla="val -21730"/>
              <a:gd name="adj2" fmla="val -7552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デフォルト引数</a:t>
            </a:r>
            <a:endParaRPr kumimoji="1" lang="ja-JP" altLang="en-US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2037472" y="2757093"/>
            <a:ext cx="3870959" cy="601349"/>
          </a:xfrm>
          <a:prstGeom prst="wedgeRoundRectCallout">
            <a:avLst>
              <a:gd name="adj1" fmla="val -14725"/>
              <a:gd name="adj2" fmla="val 8121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引数を指定した場合</a:t>
            </a:r>
            <a:endParaRPr kumimoji="1" lang="ja-JP" altLang="en-US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 bwMode="auto">
          <a:xfrm>
            <a:off x="928468" y="6353469"/>
            <a:ext cx="7667869" cy="555901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double </a:t>
            </a:r>
            <a:r>
              <a:rPr lang="en-US" altLang="ja-JP" sz="2400" dirty="0" err="1"/>
              <a:t>sph_vol</a:t>
            </a:r>
            <a:r>
              <a:rPr lang="en-US" altLang="ja-JP" sz="2400" dirty="0"/>
              <a:t>(double </a:t>
            </a:r>
            <a:r>
              <a:rPr lang="en-US" altLang="ja-JP" sz="2400" dirty="0" smtClean="0"/>
              <a:t>r=1.0, 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int</a:t>
            </a:r>
            <a:r>
              <a:rPr lang="en-US" altLang="ja-JP" sz="2400" dirty="0" smtClean="0">
                <a:solidFill>
                  <a:srgbClr val="00B050"/>
                </a:solidFill>
              </a:rPr>
              <a:t> n</a:t>
            </a:r>
            <a:r>
              <a:rPr lang="en-US" altLang="ja-JP" sz="2400" dirty="0" smtClean="0"/>
              <a:t>) {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駄目な例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32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コピーコンストラクタ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D1795-BB81-4110-96B4-41B787FA81D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79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オブジェクトのコピー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534670" y="1344228"/>
            <a:ext cx="4782918" cy="5444109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iostream</a:t>
            </a:r>
            <a:r>
              <a:rPr lang="en-US" altLang="ja-JP" sz="2400" dirty="0"/>
              <a:t>&gt;</a:t>
            </a:r>
          </a:p>
          <a:p>
            <a:pPr marL="0" indent="0">
              <a:buNone/>
            </a:pPr>
            <a:r>
              <a:rPr lang="en-US" altLang="ja-JP" sz="2400" dirty="0"/>
              <a:t>using namespace </a:t>
            </a:r>
            <a:r>
              <a:rPr lang="en-US" altLang="ja-JP" sz="2400" dirty="0" err="1"/>
              <a:t>std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class test {</a:t>
            </a:r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val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};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 {</a:t>
            </a:r>
          </a:p>
          <a:p>
            <a:pPr marL="0" indent="0">
              <a:buNone/>
            </a:pPr>
            <a:r>
              <a:rPr lang="en-US" altLang="ja-JP" sz="2400" dirty="0"/>
              <a:t>  test a;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</a:t>
            </a:r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r>
              <a:rPr lang="ja-JP" altLang="en-US" sz="2400" dirty="0">
                <a:solidFill>
                  <a:srgbClr val="FF0000"/>
                </a:solidFill>
              </a:rPr>
              <a:t>を初期化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a.val</a:t>
            </a:r>
            <a:r>
              <a:rPr lang="en-US" altLang="ja-JP" sz="2400" dirty="0"/>
              <a:t> = 10;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en-US" altLang="ja-JP" sz="2400" dirty="0" err="1">
                <a:solidFill>
                  <a:srgbClr val="FF0000"/>
                </a:solidFill>
              </a:rPr>
              <a:t>a.val</a:t>
            </a:r>
            <a:r>
              <a:rPr lang="ja-JP" altLang="en-US" sz="2400" dirty="0" smtClean="0">
                <a:solidFill>
                  <a:srgbClr val="FF0000"/>
                </a:solidFill>
              </a:rPr>
              <a:t>に</a:t>
            </a:r>
            <a:r>
              <a:rPr lang="en-US" altLang="ja-JP" sz="2400" dirty="0" smtClean="0">
                <a:solidFill>
                  <a:srgbClr val="FF0000"/>
                </a:solidFill>
              </a:rPr>
              <a:t>10</a:t>
            </a:r>
            <a:r>
              <a:rPr lang="ja-JP" altLang="en-US" sz="2400" dirty="0" smtClean="0">
                <a:solidFill>
                  <a:srgbClr val="FF0000"/>
                </a:solidFill>
              </a:rPr>
              <a:t>を</a:t>
            </a:r>
            <a:r>
              <a:rPr lang="ja-JP" altLang="en-US" sz="2400" dirty="0">
                <a:solidFill>
                  <a:srgbClr val="FF0000"/>
                </a:solidFill>
              </a:rPr>
              <a:t>代入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</a:t>
            </a:r>
            <a:r>
              <a:rPr lang="en-US" altLang="ja-JP" sz="2400" dirty="0" err="1" smtClean="0"/>
              <a:t>a.val</a:t>
            </a:r>
            <a:r>
              <a:rPr lang="en-US" altLang="ja-JP" sz="2400" dirty="0" smtClean="0"/>
              <a:t> = </a:t>
            </a:r>
            <a:r>
              <a:rPr lang="en-US" altLang="ja-JP" sz="2400" dirty="0"/>
              <a:t>" &lt;&lt; </a:t>
            </a:r>
            <a:r>
              <a:rPr lang="en-US" altLang="ja-JP" sz="2400" dirty="0" err="1"/>
              <a:t>a.val</a:t>
            </a:r>
            <a:r>
              <a:rPr lang="en-US" altLang="ja-JP" sz="2400" dirty="0"/>
              <a:t> &lt;&lt; </a:t>
            </a:r>
            <a:r>
              <a:rPr lang="en-US" altLang="ja-JP" sz="2400" dirty="0" err="1"/>
              <a:t>endl</a:t>
            </a:r>
            <a:r>
              <a:rPr lang="en-US" altLang="ja-JP" sz="2400" dirty="0" smtClean="0"/>
              <a:t>;</a:t>
            </a:r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5514534" y="1344227"/>
            <a:ext cx="4644195" cy="5942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/>
              <a:t>test b = a</a:t>
            </a:r>
            <a:r>
              <a:rPr lang="en-US" altLang="ja-JP" sz="2400" dirty="0" smtClean="0"/>
              <a:t>;</a:t>
            </a:r>
            <a:r>
              <a:rPr lang="ja-JP" altLang="en-US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</a:t>
            </a:r>
            <a:r>
              <a:rPr lang="en-US" altLang="ja-JP" sz="2400" dirty="0">
                <a:solidFill>
                  <a:srgbClr val="FF0000"/>
                </a:solidFill>
              </a:rPr>
              <a:t>b</a:t>
            </a:r>
            <a:r>
              <a:rPr lang="ja-JP" altLang="en-US" sz="2400" dirty="0">
                <a:solidFill>
                  <a:srgbClr val="FF0000"/>
                </a:solidFill>
              </a:rPr>
              <a:t>を，</a:t>
            </a:r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r>
              <a:rPr lang="ja-JP" altLang="en-US" sz="2400" dirty="0">
                <a:solidFill>
                  <a:srgbClr val="FF0000"/>
                </a:solidFill>
              </a:rPr>
              <a:t>を代入して初期化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/>
              <a:t>a.val</a:t>
            </a:r>
            <a:r>
              <a:rPr lang="en-US" altLang="ja-JP" sz="2400" dirty="0"/>
              <a:t> = 20</a:t>
            </a:r>
            <a:r>
              <a:rPr lang="en-US" altLang="ja-JP" sz="2400" dirty="0" smtClean="0"/>
              <a:t>;</a:t>
            </a:r>
            <a:r>
              <a:rPr lang="ja-JP" altLang="en-US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コピー後，</a:t>
            </a:r>
            <a:r>
              <a:rPr lang="en-US" altLang="ja-JP" sz="2400" dirty="0" err="1">
                <a:solidFill>
                  <a:srgbClr val="FF0000"/>
                </a:solidFill>
              </a:rPr>
              <a:t>a.val</a:t>
            </a:r>
            <a:r>
              <a:rPr lang="ja-JP" altLang="en-US" sz="2400" dirty="0">
                <a:solidFill>
                  <a:srgbClr val="FF0000"/>
                </a:solidFill>
              </a:rPr>
              <a:t>に</a:t>
            </a:r>
            <a:r>
              <a:rPr lang="en-US" altLang="ja-JP" sz="2400" dirty="0">
                <a:solidFill>
                  <a:srgbClr val="FF0000"/>
                </a:solidFill>
              </a:rPr>
              <a:t>20</a:t>
            </a:r>
            <a:r>
              <a:rPr lang="ja-JP" altLang="en-US" sz="2400" dirty="0">
                <a:solidFill>
                  <a:srgbClr val="FF0000"/>
                </a:solidFill>
              </a:rPr>
              <a:t>を代入してみる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</a:t>
            </a:r>
            <a:r>
              <a:rPr lang="en-US" altLang="ja-JP" sz="2400" dirty="0" err="1"/>
              <a:t>b.val</a:t>
            </a:r>
            <a:r>
              <a:rPr lang="en-US" altLang="ja-JP" sz="2400" dirty="0"/>
              <a:t> = " &lt;&lt; </a:t>
            </a:r>
            <a:r>
              <a:rPr lang="en-US" altLang="ja-JP" sz="2400" dirty="0" err="1"/>
              <a:t>b.val</a:t>
            </a:r>
            <a:r>
              <a:rPr lang="en-US" altLang="ja-JP" sz="2400" dirty="0"/>
              <a:t>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/>
              <a:t>a.val</a:t>
            </a:r>
            <a:r>
              <a:rPr lang="en-US" altLang="ja-JP" sz="2400" dirty="0"/>
              <a:t> = 10</a:t>
            </a:r>
            <a:r>
              <a:rPr lang="en-US" altLang="ja-JP" sz="2400" dirty="0" smtClean="0"/>
              <a:t>;</a:t>
            </a:r>
            <a:r>
              <a:rPr lang="en-US" altLang="ja-JP" sz="2400" dirty="0">
                <a:solidFill>
                  <a:srgbClr val="FF0000"/>
                </a:solidFill>
              </a:rPr>
              <a:t> // </a:t>
            </a:r>
            <a:r>
              <a:rPr lang="en-US" altLang="ja-JP" sz="2400" dirty="0" err="1">
                <a:solidFill>
                  <a:srgbClr val="FF0000"/>
                </a:solidFill>
              </a:rPr>
              <a:t>a.val</a:t>
            </a:r>
            <a:r>
              <a:rPr lang="ja-JP" altLang="en-US" sz="2400" dirty="0" smtClean="0">
                <a:solidFill>
                  <a:srgbClr val="FF0000"/>
                </a:solidFill>
              </a:rPr>
              <a:t>に</a:t>
            </a:r>
            <a:r>
              <a:rPr lang="en-US" altLang="ja-JP" sz="2400" dirty="0" smtClean="0">
                <a:solidFill>
                  <a:srgbClr val="FF0000"/>
                </a:solidFill>
              </a:rPr>
              <a:t>10</a:t>
            </a:r>
            <a:r>
              <a:rPr lang="ja-JP" altLang="en-US" sz="2400" dirty="0" smtClean="0">
                <a:solidFill>
                  <a:srgbClr val="FF0000"/>
                </a:solidFill>
              </a:rPr>
              <a:t>を</a:t>
            </a:r>
            <a:r>
              <a:rPr lang="ja-JP" altLang="en-US" sz="2400" dirty="0">
                <a:solidFill>
                  <a:srgbClr val="FF0000"/>
                </a:solidFill>
              </a:rPr>
              <a:t>代入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/>
              <a:t>test c</a:t>
            </a:r>
            <a:r>
              <a:rPr lang="en-US" altLang="ja-JP" sz="2400" dirty="0" smtClean="0"/>
              <a:t>;</a:t>
            </a:r>
            <a:r>
              <a:rPr lang="ja-JP" altLang="en-US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</a:t>
            </a:r>
            <a:r>
              <a:rPr lang="en-US" altLang="ja-JP" sz="2400" dirty="0">
                <a:solidFill>
                  <a:srgbClr val="FF0000"/>
                </a:solidFill>
              </a:rPr>
              <a:t>c</a:t>
            </a:r>
            <a:r>
              <a:rPr lang="ja-JP" altLang="en-US" sz="2400" dirty="0">
                <a:solidFill>
                  <a:srgbClr val="FF0000"/>
                </a:solidFill>
              </a:rPr>
              <a:t>を初期化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  c = a; </a:t>
            </a:r>
            <a:r>
              <a:rPr lang="en-US" altLang="ja-JP" sz="2400" dirty="0">
                <a:solidFill>
                  <a:srgbClr val="FF0000"/>
                </a:solidFill>
              </a:rPr>
              <a:t>// c</a:t>
            </a:r>
            <a:r>
              <a:rPr lang="ja-JP" altLang="en-US" sz="2400" dirty="0">
                <a:solidFill>
                  <a:srgbClr val="FF0000"/>
                </a:solidFill>
              </a:rPr>
              <a:t>に</a:t>
            </a:r>
            <a:r>
              <a:rPr lang="en-US" altLang="ja-JP" sz="2400" dirty="0">
                <a:solidFill>
                  <a:srgbClr val="FF0000"/>
                </a:solidFill>
              </a:rPr>
              <a:t>a</a:t>
            </a:r>
            <a:r>
              <a:rPr lang="ja-JP" altLang="en-US" sz="2400" dirty="0">
                <a:solidFill>
                  <a:srgbClr val="FF0000"/>
                </a:solidFill>
              </a:rPr>
              <a:t>を代入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/>
              <a:t>a.val</a:t>
            </a:r>
            <a:r>
              <a:rPr lang="en-US" altLang="ja-JP" sz="2400" dirty="0"/>
              <a:t> = 30</a:t>
            </a:r>
            <a:r>
              <a:rPr lang="en-US" altLang="ja-JP" sz="2400" dirty="0" smtClean="0"/>
              <a:t>;</a:t>
            </a:r>
            <a:r>
              <a:rPr lang="ja-JP" altLang="en-US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コピー後，</a:t>
            </a:r>
            <a:r>
              <a:rPr lang="en-US" altLang="ja-JP" sz="2400" dirty="0" err="1">
                <a:solidFill>
                  <a:srgbClr val="FF0000"/>
                </a:solidFill>
              </a:rPr>
              <a:t>a.val</a:t>
            </a:r>
            <a:r>
              <a:rPr lang="ja-JP" altLang="en-US" sz="2400" dirty="0">
                <a:solidFill>
                  <a:srgbClr val="FF0000"/>
                </a:solidFill>
              </a:rPr>
              <a:t>に</a:t>
            </a:r>
            <a:r>
              <a:rPr lang="en-US" altLang="ja-JP" sz="2400" dirty="0">
                <a:solidFill>
                  <a:srgbClr val="FF0000"/>
                </a:solidFill>
              </a:rPr>
              <a:t>30</a:t>
            </a:r>
            <a:r>
              <a:rPr lang="ja-JP" altLang="en-US" sz="2400" dirty="0">
                <a:solidFill>
                  <a:srgbClr val="FF0000"/>
                </a:solidFill>
              </a:rPr>
              <a:t>を代入してみる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</a:t>
            </a:r>
            <a:r>
              <a:rPr lang="en-US" altLang="ja-JP" sz="2400" dirty="0" err="1"/>
              <a:t>c.val</a:t>
            </a:r>
            <a:r>
              <a:rPr lang="en-US" altLang="ja-JP" sz="2400" dirty="0"/>
              <a:t> = " &lt;&lt; </a:t>
            </a:r>
            <a:r>
              <a:rPr lang="en-US" altLang="ja-JP" sz="2400" dirty="0" err="1"/>
              <a:t>c.val</a:t>
            </a:r>
            <a:r>
              <a:rPr lang="en-US" altLang="ja-JP" sz="2400" dirty="0"/>
              <a:t>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return 0;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15" name="角丸四角形吹き出し 14"/>
          <p:cNvSpPr/>
          <p:nvPr/>
        </p:nvSpPr>
        <p:spPr>
          <a:xfrm>
            <a:off x="5613008" y="338731"/>
            <a:ext cx="4839287" cy="535110"/>
          </a:xfrm>
          <a:prstGeom prst="wedgeRoundRectCallout">
            <a:avLst>
              <a:gd name="adj1" fmla="val -19051"/>
              <a:gd name="adj2" fmla="val 10778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ex14_copy_constructor1.cc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52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実行例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$ ./a.exe</a:t>
            </a:r>
          </a:p>
          <a:p>
            <a:pPr marL="0" indent="0">
              <a:buNone/>
            </a:pPr>
            <a:r>
              <a:rPr lang="en-US" altLang="ja-JP" dirty="0" err="1"/>
              <a:t>a.val</a:t>
            </a:r>
            <a:r>
              <a:rPr lang="en-US" altLang="ja-JP" dirty="0"/>
              <a:t> = 10</a:t>
            </a:r>
          </a:p>
          <a:p>
            <a:pPr marL="0" indent="0">
              <a:buNone/>
            </a:pPr>
            <a:r>
              <a:rPr lang="en-US" altLang="ja-JP" dirty="0" err="1"/>
              <a:t>b.val</a:t>
            </a:r>
            <a:r>
              <a:rPr lang="en-US" altLang="ja-JP" dirty="0"/>
              <a:t> = 10</a:t>
            </a:r>
          </a:p>
          <a:p>
            <a:pPr marL="0" indent="0">
              <a:buNone/>
            </a:pPr>
            <a:r>
              <a:rPr lang="en-US" altLang="ja-JP" dirty="0" err="1"/>
              <a:t>c.val</a:t>
            </a:r>
            <a:r>
              <a:rPr lang="en-US" altLang="ja-JP" dirty="0"/>
              <a:t> = 10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角丸四角形吹き出し 5"/>
          <p:cNvSpPr/>
          <p:nvPr/>
        </p:nvSpPr>
        <p:spPr>
          <a:xfrm>
            <a:off x="4712677" y="1828800"/>
            <a:ext cx="4220308" cy="1617785"/>
          </a:xfrm>
          <a:prstGeom prst="wedgeRoundRectCallout">
            <a:avLst>
              <a:gd name="adj1" fmla="val -73833"/>
              <a:gd name="adj2" fmla="val -184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オブジェクト</a:t>
            </a:r>
            <a:r>
              <a:rPr kumimoji="1" lang="en-US" altLang="ja-JP" smtClean="0"/>
              <a:t>a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にコピーされた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4712676" y="4066282"/>
            <a:ext cx="4600135" cy="1617785"/>
          </a:xfrm>
          <a:prstGeom prst="wedgeRoundRectCallout">
            <a:avLst>
              <a:gd name="adj1" fmla="val -75500"/>
              <a:gd name="adj2" fmla="val -7489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コピー後に</a:t>
            </a:r>
            <a:r>
              <a:rPr kumimoji="1" lang="en-US" altLang="ja-JP" dirty="0" err="1" smtClean="0"/>
              <a:t>a</a:t>
            </a:r>
            <a:r>
              <a:rPr lang="en-US" altLang="ja-JP" dirty="0" err="1" smtClean="0"/>
              <a:t>.val</a:t>
            </a:r>
            <a:r>
              <a:rPr lang="ja-JP" altLang="en-US" dirty="0" smtClean="0"/>
              <a:t>の値を変更しても</a:t>
            </a:r>
            <a:r>
              <a:rPr lang="en-US" altLang="ja-JP" dirty="0" err="1" smtClean="0"/>
              <a:t>b.val</a:t>
            </a:r>
            <a:r>
              <a:rPr lang="ja-JP" altLang="en-US" dirty="0" smtClean="0"/>
              <a:t>と</a:t>
            </a:r>
            <a:r>
              <a:rPr lang="en-US" altLang="ja-JP" smtClean="0"/>
              <a:t>c.val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反映されない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93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オブジェクトのコピー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err="1" smtClean="0"/>
              <a:t>int</a:t>
            </a:r>
            <a:r>
              <a:rPr lang="ja-JP" altLang="en-US" dirty="0" smtClean="0"/>
              <a:t>型の場合</a:t>
            </a:r>
            <a:endParaRPr lang="en-US" altLang="ja-JP" dirty="0" smtClean="0"/>
          </a:p>
          <a:p>
            <a:pPr marL="677505" lvl="2" indent="0">
              <a:buNone/>
            </a:pP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a=3;</a:t>
            </a:r>
          </a:p>
          <a:p>
            <a:pPr marL="677505" lvl="2" indent="0">
              <a:buNone/>
            </a:pPr>
            <a:r>
              <a:rPr lang="en-US" altLang="ja-JP" dirty="0" err="1" smtClean="0"/>
              <a:t>int</a:t>
            </a:r>
            <a:r>
              <a:rPr lang="en-US" altLang="ja-JP" dirty="0" smtClean="0"/>
              <a:t> b = a;</a:t>
            </a:r>
          </a:p>
          <a:p>
            <a:r>
              <a:rPr kumimoji="1" lang="ja-JP" altLang="en-US" dirty="0" smtClean="0"/>
              <a:t>オブジェクトの場合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Case 1:</a:t>
            </a:r>
          </a:p>
          <a:p>
            <a:pPr marL="677505" lvl="2" indent="0">
              <a:buNone/>
            </a:pPr>
            <a:r>
              <a:rPr kumimoji="1" lang="en-US" altLang="ja-JP" dirty="0" smtClean="0"/>
              <a:t>test a;</a:t>
            </a:r>
          </a:p>
          <a:p>
            <a:pPr marL="677505" lvl="2" indent="0">
              <a:buNone/>
            </a:pPr>
            <a:r>
              <a:rPr lang="en-US" altLang="ja-JP" dirty="0" err="1" smtClean="0"/>
              <a:t>a.val</a:t>
            </a:r>
            <a:r>
              <a:rPr lang="en-US" altLang="ja-JP" dirty="0" smtClean="0"/>
              <a:t> = 10;</a:t>
            </a:r>
            <a:endParaRPr kumimoji="1" lang="en-US" altLang="ja-JP" dirty="0" smtClean="0"/>
          </a:p>
          <a:p>
            <a:pPr marL="677505" lvl="2" indent="0">
              <a:buNone/>
            </a:pPr>
            <a:r>
              <a:rPr lang="en-US" altLang="ja-JP" dirty="0" smtClean="0"/>
              <a:t>test b=a;</a:t>
            </a:r>
          </a:p>
          <a:p>
            <a:pPr lvl="1"/>
            <a:r>
              <a:rPr lang="en-US" altLang="ja-JP" dirty="0" smtClean="0"/>
              <a:t>Case 2:</a:t>
            </a:r>
          </a:p>
          <a:p>
            <a:pPr marL="677505" lvl="2" indent="0">
              <a:buNone/>
            </a:pPr>
            <a:r>
              <a:rPr lang="en-US" altLang="ja-JP" dirty="0"/>
              <a:t>test a</a:t>
            </a:r>
            <a:r>
              <a:rPr lang="en-US" altLang="ja-JP" dirty="0" smtClean="0"/>
              <a:t>;</a:t>
            </a:r>
            <a:r>
              <a:rPr lang="en-US" altLang="ja-JP" dirty="0"/>
              <a:t> test b</a:t>
            </a:r>
            <a:r>
              <a:rPr lang="en-US" altLang="ja-JP" dirty="0" smtClean="0"/>
              <a:t>;</a:t>
            </a:r>
            <a:endParaRPr lang="en-US" altLang="ja-JP" dirty="0"/>
          </a:p>
          <a:p>
            <a:pPr marL="677505" lvl="2" indent="0">
              <a:buNone/>
            </a:pPr>
            <a:r>
              <a:rPr lang="en-US" altLang="ja-JP" dirty="0" err="1"/>
              <a:t>a.val</a:t>
            </a:r>
            <a:r>
              <a:rPr lang="en-US" altLang="ja-JP" dirty="0"/>
              <a:t> = 10;</a:t>
            </a:r>
          </a:p>
          <a:p>
            <a:pPr marL="677505" lvl="2" indent="0">
              <a:buNone/>
            </a:pPr>
            <a:r>
              <a:rPr lang="en-US" altLang="ja-JP" dirty="0" smtClean="0"/>
              <a:t>b=a</a:t>
            </a:r>
            <a:r>
              <a:rPr lang="en-US" altLang="ja-JP" dirty="0"/>
              <a:t>;</a:t>
            </a:r>
          </a:p>
          <a:p>
            <a:pPr lvl="1"/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 bwMode="auto">
          <a:xfrm>
            <a:off x="7738772" y="2005791"/>
            <a:ext cx="2419644" cy="2152358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class </a:t>
            </a:r>
            <a:r>
              <a:rPr lang="en-US" altLang="ja-JP" sz="2400" dirty="0" smtClean="0"/>
              <a:t>test {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val</a:t>
            </a:r>
            <a:r>
              <a:rPr lang="en-US" altLang="ja-JP" sz="2400" dirty="0" smtClean="0"/>
              <a:t>;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 smtClean="0"/>
              <a:t>};</a:t>
            </a:r>
            <a:endParaRPr lang="ja-JP" altLang="en-US" sz="2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7738772" y="1539127"/>
            <a:ext cx="2419644" cy="492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クラス</a:t>
            </a:r>
            <a:r>
              <a:rPr lang="en-US" altLang="ja-JP" dirty="0" smtClean="0"/>
              <a:t>test</a:t>
            </a:r>
            <a:endParaRPr kumimoji="1" lang="ja-JP" altLang="en-US" dirty="0"/>
          </a:p>
        </p:txBody>
      </p:sp>
      <p:sp>
        <p:nvSpPr>
          <p:cNvPr id="33" name="角丸四角形吹き出し 32"/>
          <p:cNvSpPr/>
          <p:nvPr/>
        </p:nvSpPr>
        <p:spPr>
          <a:xfrm>
            <a:off x="3968631" y="4385533"/>
            <a:ext cx="6189785" cy="725140"/>
          </a:xfrm>
          <a:prstGeom prst="wedgeRoundRectCallout">
            <a:avLst>
              <a:gd name="adj1" fmla="val -67771"/>
              <a:gd name="adj2" fmla="val 4083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オブジェクト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の定義とコピーが同時</a:t>
            </a:r>
            <a:endParaRPr kumimoji="1" lang="ja-JP" altLang="en-US" dirty="0"/>
          </a:p>
        </p:txBody>
      </p:sp>
      <p:sp>
        <p:nvSpPr>
          <p:cNvPr id="34" name="角丸四角形吹き出し 33"/>
          <p:cNvSpPr/>
          <p:nvPr/>
        </p:nvSpPr>
        <p:spPr>
          <a:xfrm>
            <a:off x="3968631" y="6173437"/>
            <a:ext cx="6075701" cy="725140"/>
          </a:xfrm>
          <a:prstGeom prst="wedgeRoundRectCallout">
            <a:avLst>
              <a:gd name="adj1" fmla="val -79089"/>
              <a:gd name="adj2" fmla="val 4859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オブジェクト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の定義とコピーが別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659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授業の予定（後半）</a:t>
            </a:r>
            <a:endParaRPr lang="ja-JP" altLang="en-US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22405797"/>
              </p:ext>
            </p:extLst>
          </p:nvPr>
        </p:nvGraphicFramePr>
        <p:xfrm>
          <a:off x="534988" y="1344613"/>
          <a:ext cx="9820791" cy="5615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563"/>
                <a:gridCol w="1716258"/>
                <a:gridCol w="5101883"/>
                <a:gridCol w="23840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#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月日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内容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担当者</a:t>
                      </a:r>
                    </a:p>
                  </a:txBody>
                  <a:tcPr marL="47625" marR="47625" marT="19050" marB="1905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7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11</a:t>
                      </a:r>
                      <a:r>
                        <a:rPr lang="ja-JP" altLang="en-US" sz="2400" dirty="0">
                          <a:effectLst/>
                        </a:rPr>
                        <a:t>月</a:t>
                      </a:r>
                      <a:r>
                        <a:rPr lang="en-US" altLang="ja-JP" sz="2400" dirty="0">
                          <a:effectLst/>
                        </a:rPr>
                        <a:t>13</a:t>
                      </a:r>
                      <a:r>
                        <a:rPr lang="ja-JP" altLang="en-US" sz="2400" dirty="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C</a:t>
                      </a:r>
                      <a:r>
                        <a:rPr lang="ja-JP" altLang="en-US" sz="2400" dirty="0">
                          <a:effectLst/>
                        </a:rPr>
                        <a:t>言語の演習</a:t>
                      </a:r>
                      <a:r>
                        <a:rPr lang="en-US" altLang="ja-JP" sz="2400" dirty="0" smtClean="0">
                          <a:effectLst/>
                        </a:rPr>
                        <a:t>4</a:t>
                      </a:r>
                    </a:p>
                    <a:p>
                      <a:pPr algn="ctr"/>
                      <a:r>
                        <a:rPr lang="ja-JP" altLang="en-US" sz="2400" dirty="0" smtClean="0">
                          <a:effectLst/>
                        </a:rPr>
                        <a:t>（</a:t>
                      </a:r>
                      <a:r>
                        <a:rPr lang="ja-JP" altLang="en-US" sz="2400" dirty="0">
                          <a:effectLst/>
                        </a:rPr>
                        <a:t>ポインタの演算，列挙型）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内海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8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11</a:t>
                      </a:r>
                      <a:r>
                        <a:rPr lang="ja-JP" altLang="en-US" sz="2400" dirty="0">
                          <a:effectLst/>
                        </a:rPr>
                        <a:t>月</a:t>
                      </a:r>
                      <a:r>
                        <a:rPr lang="en-US" altLang="ja-JP" sz="2400" dirty="0">
                          <a:effectLst/>
                        </a:rPr>
                        <a:t>20</a:t>
                      </a:r>
                      <a:r>
                        <a:rPr lang="ja-JP" altLang="en-US" sz="2400" dirty="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C</a:t>
                      </a:r>
                      <a:r>
                        <a:rPr lang="ja-JP" altLang="en-US" sz="2400" dirty="0">
                          <a:effectLst/>
                        </a:rPr>
                        <a:t>言語の演習課題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内海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9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11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27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solidFill>
                            <a:schemeClr val="tx1"/>
                          </a:solidFill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solidFill>
                            <a:schemeClr val="tx1"/>
                          </a:solidFill>
                          <a:effectLst/>
                        </a:rPr>
                        <a:t>の演習</a:t>
                      </a:r>
                      <a:r>
                        <a:rPr lang="en-US" altLang="ja-JP" sz="2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altLang="en-US" sz="2400" dirty="0">
                          <a:solidFill>
                            <a:schemeClr val="tx1"/>
                          </a:solidFill>
                          <a:effectLst/>
                        </a:rPr>
                        <a:t>（クラス）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10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12</a:t>
                      </a:r>
                      <a:r>
                        <a:rPr lang="ja-JP" altLang="en-US" sz="2400">
                          <a:effectLst/>
                        </a:rPr>
                        <a:t>月 </a:t>
                      </a:r>
                      <a:r>
                        <a:rPr lang="en-US" altLang="ja-JP" sz="2400">
                          <a:effectLst/>
                        </a:rPr>
                        <a:t>4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solidFill>
                            <a:schemeClr val="tx1"/>
                          </a:solidFill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solidFill>
                            <a:schemeClr val="tx1"/>
                          </a:solidFill>
                          <a:effectLst/>
                        </a:rPr>
                        <a:t>の演習</a:t>
                      </a:r>
                      <a:r>
                        <a:rPr lang="en-US" altLang="ja-JP" sz="2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altLang="en-US" sz="2400" dirty="0">
                          <a:solidFill>
                            <a:schemeClr val="tx1"/>
                          </a:solidFill>
                          <a:effectLst/>
                        </a:rPr>
                        <a:t>（クラスの継承）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 smtClean="0">
                          <a:effectLst/>
                        </a:rPr>
                        <a:t>岩村</a:t>
                      </a:r>
                      <a:endParaRPr lang="en-US" altLang="ja-JP" sz="2400" dirty="0" smtClean="0">
                        <a:effectLst/>
                      </a:endParaRPr>
                    </a:p>
                    <a:p>
                      <a:pPr algn="ctr"/>
                      <a:r>
                        <a:rPr lang="ja-JP" altLang="en-US" sz="2400" dirty="0" smtClean="0">
                          <a:effectLst/>
                        </a:rPr>
                        <a:t> </a:t>
                      </a:r>
                      <a:r>
                        <a:rPr lang="en-US" altLang="ja-JP" sz="2400" dirty="0">
                          <a:effectLst/>
                        </a:rPr>
                        <a:t>(</a:t>
                      </a:r>
                      <a:r>
                        <a:rPr lang="ja-JP" altLang="en-US" sz="2400" dirty="0">
                          <a:effectLst/>
                        </a:rPr>
                        <a:t>代理：谷川</a:t>
                      </a:r>
                      <a:r>
                        <a:rPr lang="en-US" altLang="ja-JP" sz="2400" dirty="0">
                          <a:effectLst/>
                        </a:rPr>
                        <a:t>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11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effectLst/>
                        </a:rPr>
                        <a:t>12</a:t>
                      </a:r>
                      <a:r>
                        <a:rPr lang="ja-JP" altLang="en-US" sz="2400" dirty="0">
                          <a:effectLst/>
                        </a:rPr>
                        <a:t>月</a:t>
                      </a:r>
                      <a:r>
                        <a:rPr lang="en-US" altLang="ja-JP" sz="2400" dirty="0">
                          <a:effectLst/>
                        </a:rPr>
                        <a:t>11</a:t>
                      </a:r>
                      <a:r>
                        <a:rPr lang="ja-JP" altLang="en-US" sz="2400" dirty="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solidFill>
                            <a:srgbClr val="FF0000"/>
                          </a:solidFill>
                          <a:effectLst/>
                        </a:rPr>
                        <a:t>C++</a:t>
                      </a:r>
                      <a:r>
                        <a:rPr lang="ja-JP" alt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の演習</a:t>
                      </a:r>
                      <a:r>
                        <a:rPr lang="en-US" altLang="ja-JP" sz="24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</a:p>
                    <a:p>
                      <a:pPr algn="ctr"/>
                      <a:r>
                        <a:rPr lang="ja-JP" altLang="en-US" sz="2400" dirty="0" smtClean="0">
                          <a:solidFill>
                            <a:srgbClr val="FF0000"/>
                          </a:solidFill>
                          <a:effectLst/>
                        </a:rPr>
                        <a:t>（関数のオーバロード）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12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12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18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smtClean="0">
                          <a:effectLst/>
                        </a:rPr>
                        <a:t>C++</a:t>
                      </a:r>
                      <a:r>
                        <a:rPr lang="ja-JP" altLang="en-US" sz="2400" dirty="0" smtClean="0">
                          <a:effectLst/>
                        </a:rPr>
                        <a:t>の演習</a:t>
                      </a:r>
                      <a:r>
                        <a:rPr lang="en-US" altLang="ja-JP" sz="2400" dirty="0" smtClean="0">
                          <a:effectLst/>
                        </a:rPr>
                        <a:t>4</a:t>
                      </a:r>
                      <a:r>
                        <a:rPr lang="ja-JP" altLang="en-US" sz="2400" dirty="0" smtClean="0">
                          <a:effectLst/>
                        </a:rPr>
                        <a:t>（インライン展開）</a:t>
                      </a:r>
                      <a:endParaRPr lang="ja-JP" altLang="en-US" sz="2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13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</a:t>
                      </a:r>
                      <a:r>
                        <a:rPr lang="ja-JP" altLang="en-US" sz="2400">
                          <a:effectLst/>
                        </a:rPr>
                        <a:t>月 </a:t>
                      </a:r>
                      <a:r>
                        <a:rPr lang="en-US" altLang="ja-JP" sz="2400">
                          <a:effectLst/>
                        </a:rPr>
                        <a:t>8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effectLst/>
                        </a:rPr>
                        <a:t>C++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の演習</a:t>
                      </a:r>
                      <a:r>
                        <a:rPr lang="en-US" altLang="ja-JP" sz="24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ja-JP" alt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（仮想関数）</a:t>
                      </a:r>
                      <a:endParaRPr lang="ja-JP" altLang="en-US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岩村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14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15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C++</a:t>
                      </a:r>
                      <a:r>
                        <a:rPr lang="ja-JP" altLang="en-US" sz="2400" dirty="0">
                          <a:effectLst/>
                        </a:rPr>
                        <a:t>の演習課題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谷川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15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>
                          <a:effectLst/>
                        </a:rPr>
                        <a:t>1</a:t>
                      </a:r>
                      <a:r>
                        <a:rPr lang="ja-JP" altLang="en-US" sz="2400">
                          <a:effectLst/>
                        </a:rPr>
                        <a:t>月</a:t>
                      </a:r>
                      <a:r>
                        <a:rPr lang="en-US" altLang="ja-JP" sz="2400">
                          <a:effectLst/>
                        </a:rPr>
                        <a:t>22</a:t>
                      </a:r>
                      <a:r>
                        <a:rPr lang="ja-JP" altLang="en-US" sz="2400">
                          <a:effectLst/>
                        </a:rPr>
                        <a:t>日</a:t>
                      </a:r>
                    </a:p>
                  </a:txBody>
                  <a:tcPr marL="47625" marR="47625" marT="19050" marB="190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>
                          <a:effectLst/>
                        </a:rPr>
                        <a:t>総合演習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dirty="0">
                          <a:effectLst/>
                        </a:rPr>
                        <a:t>谷川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オブジェクトのコピー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でオブジェクトをコピーする仕組み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正方形/長方形 6"/>
          <p:cNvSpPr/>
          <p:nvPr/>
        </p:nvSpPr>
        <p:spPr>
          <a:xfrm>
            <a:off x="715963" y="5835744"/>
            <a:ext cx="2124221" cy="6845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val</a:t>
            </a:r>
            <a:r>
              <a:rPr kumimoji="1" lang="en-US" altLang="ja-JP" dirty="0" smtClean="0"/>
              <a:t>;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15963" y="5343376"/>
            <a:ext cx="2124221" cy="492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427571" y="5835744"/>
            <a:ext cx="2124221" cy="6845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val</a:t>
            </a:r>
            <a:r>
              <a:rPr kumimoji="1" lang="en-US" altLang="ja-JP" dirty="0" smtClean="0"/>
              <a:t>;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427571" y="5343376"/>
            <a:ext cx="2124221" cy="492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2117139" y="2696062"/>
            <a:ext cx="2278966" cy="2130109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class </a:t>
            </a:r>
            <a:r>
              <a:rPr lang="en-US" altLang="ja-JP" sz="2400" dirty="0" smtClean="0"/>
              <a:t>test{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val</a:t>
            </a:r>
            <a:r>
              <a:rPr lang="en-US" altLang="ja-JP" sz="2400" dirty="0" smtClean="0"/>
              <a:t>;</a:t>
            </a:r>
          </a:p>
          <a:p>
            <a:pPr marL="0" indent="0">
              <a:buNone/>
            </a:pPr>
            <a:r>
              <a:rPr lang="en-US" altLang="ja-JP" sz="2400" dirty="0" smtClean="0"/>
              <a:t>};</a:t>
            </a:r>
            <a:endParaRPr lang="ja-JP" altLang="en-US" sz="2400" dirty="0"/>
          </a:p>
        </p:txBody>
      </p:sp>
      <p:cxnSp>
        <p:nvCxnSpPr>
          <p:cNvPr id="12" name="カギ線コネクタ 11"/>
          <p:cNvCxnSpPr>
            <a:stCxn id="11" idx="2"/>
            <a:endCxn id="8" idx="0"/>
          </p:cNvCxnSpPr>
          <p:nvPr/>
        </p:nvCxnSpPr>
        <p:spPr>
          <a:xfrm rot="5400000">
            <a:off x="2258746" y="4345499"/>
            <a:ext cx="517205" cy="1478548"/>
          </a:xfrm>
          <a:prstGeom prst="bentConnector3">
            <a:avLst>
              <a:gd name="adj1" fmla="val 50000"/>
            </a:avLst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12"/>
          <p:cNvCxnSpPr>
            <a:stCxn id="10" idx="0"/>
            <a:endCxn id="11" idx="2"/>
          </p:cNvCxnSpPr>
          <p:nvPr/>
        </p:nvCxnSpPr>
        <p:spPr>
          <a:xfrm rot="16200000" flipV="1">
            <a:off x="5114550" y="2968244"/>
            <a:ext cx="517205" cy="4233060"/>
          </a:xfrm>
          <a:prstGeom prst="bentConnector3">
            <a:avLst>
              <a:gd name="adj1" fmla="val 50000"/>
            </a:avLst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117139" y="2229398"/>
            <a:ext cx="2278965" cy="492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クラス</a:t>
            </a:r>
            <a:r>
              <a:rPr lang="en-US" altLang="ja-JP" dirty="0" smtClean="0"/>
              <a:t>test</a:t>
            </a:r>
            <a:endParaRPr kumimoji="1" lang="ja-JP" altLang="en-US" dirty="0"/>
          </a:p>
        </p:txBody>
      </p:sp>
      <p:sp>
        <p:nvSpPr>
          <p:cNvPr id="25" name="右矢印 24"/>
          <p:cNvSpPr/>
          <p:nvPr/>
        </p:nvSpPr>
        <p:spPr>
          <a:xfrm>
            <a:off x="2975657" y="5427130"/>
            <a:ext cx="3393857" cy="85969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test b=a;</a:t>
            </a:r>
          </a:p>
        </p:txBody>
      </p:sp>
      <p:sp>
        <p:nvSpPr>
          <p:cNvPr id="26" name="角丸四角形吹き出し 25"/>
          <p:cNvSpPr/>
          <p:nvPr/>
        </p:nvSpPr>
        <p:spPr>
          <a:xfrm>
            <a:off x="3033713" y="6788337"/>
            <a:ext cx="5050744" cy="622354"/>
          </a:xfrm>
          <a:prstGeom prst="wedgeRoundRectCallout">
            <a:avLst>
              <a:gd name="adj1" fmla="val -18250"/>
              <a:gd name="adj2" fmla="val -16138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データメンバ毎にコピーする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478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オブジェクトの</a:t>
            </a:r>
            <a:r>
              <a:rPr lang="ja-JP" altLang="en-US" dirty="0" smtClean="0"/>
              <a:t>コピーが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うまくいかない例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iostream</a:t>
            </a:r>
            <a:r>
              <a:rPr lang="en-US" altLang="ja-JP" sz="2400" dirty="0"/>
              <a:t>&gt;</a:t>
            </a:r>
          </a:p>
          <a:p>
            <a:pPr marL="0" indent="0">
              <a:buNone/>
            </a:pPr>
            <a:r>
              <a:rPr lang="en-US" altLang="ja-JP" sz="2400" dirty="0"/>
              <a:t>using namespace </a:t>
            </a:r>
            <a:r>
              <a:rPr lang="en-US" altLang="ja-JP" sz="2400" dirty="0" err="1"/>
              <a:t>std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オブジェクト作成時に動的にメモリを確保し，破棄時にメモリを開放するクラス</a:t>
            </a:r>
          </a:p>
          <a:p>
            <a:pPr marL="0" indent="0">
              <a:buNone/>
            </a:pPr>
            <a:r>
              <a:rPr lang="en-US" altLang="ja-JP" sz="2400" dirty="0"/>
              <a:t>class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 {</a:t>
            </a:r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*array;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配列用のポインタ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size;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配列の大きさ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()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デフォルトコンストラクタ</a:t>
            </a:r>
            <a:endParaRPr lang="ja-JP" alt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size = 0;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配列のサイズが指定されないときは，配列のメモリを確保しない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5" name="角丸四角形吹き出し 14"/>
          <p:cNvSpPr/>
          <p:nvPr/>
        </p:nvSpPr>
        <p:spPr>
          <a:xfrm>
            <a:off x="5571108" y="633005"/>
            <a:ext cx="5008099" cy="535110"/>
          </a:xfrm>
          <a:prstGeom prst="wedgeRoundRectCallout">
            <a:avLst>
              <a:gd name="adj1" fmla="val -17055"/>
              <a:gd name="adj2" fmla="val 8412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ex15_copy_constructor2.cc</a:t>
            </a:r>
            <a:endParaRPr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5346700" y="1527112"/>
            <a:ext cx="5232507" cy="684397"/>
          </a:xfrm>
          <a:prstGeom prst="wedgeRoundRectCallout">
            <a:avLst>
              <a:gd name="adj1" fmla="val -23248"/>
              <a:gd name="adj2" fmla="val 4884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mtClean="0"/>
              <a:t>ex11_constructor.cc</a:t>
            </a:r>
            <a:r>
              <a:rPr lang="ja-JP" altLang="en-US" dirty="0" smtClean="0"/>
              <a:t>がベース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883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オブジェクトのコピーが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うまくいかない例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_size)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コンストラクタ</a:t>
            </a:r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 </a:t>
            </a:r>
            <a:r>
              <a:rPr lang="en-US" altLang="ja-JP" sz="2400" dirty="0" smtClean="0"/>
              <a:t>size </a:t>
            </a:r>
            <a:r>
              <a:rPr lang="en-US" altLang="ja-JP" sz="2400" dirty="0"/>
              <a:t>= _size;</a:t>
            </a:r>
          </a:p>
          <a:p>
            <a:pPr marL="0" indent="0">
              <a:buNone/>
            </a:pPr>
            <a:r>
              <a:rPr lang="en-US" altLang="ja-JP" sz="2400" dirty="0" smtClean="0"/>
              <a:t>    array </a:t>
            </a:r>
            <a:r>
              <a:rPr lang="en-US" altLang="ja-JP" sz="2400" dirty="0"/>
              <a:t>= new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[size];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配列のメモリ確保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smtClean="0"/>
              <a:t>}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/>
              <a:t> ~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()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デストラクタ</a:t>
            </a:r>
          </a:p>
          <a:p>
            <a:pPr marL="0" indent="0">
              <a:buNone/>
            </a:pPr>
            <a:r>
              <a:rPr lang="en-US" altLang="ja-JP" sz="2400" dirty="0" smtClean="0"/>
              <a:t>    if </a:t>
            </a:r>
            <a:r>
              <a:rPr lang="en-US" altLang="ja-JP" sz="2400" dirty="0"/>
              <a:t>(size!=0)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配列にメモリが確保されている場合のみ，メモリを開放する</a:t>
            </a:r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   </a:t>
            </a:r>
            <a:r>
              <a:rPr lang="en-US" altLang="ja-JP" sz="2400" dirty="0" smtClean="0"/>
              <a:t>delete </a:t>
            </a:r>
            <a:r>
              <a:rPr lang="en-US" altLang="ja-JP" sz="2400" dirty="0"/>
              <a:t>[] array;</a:t>
            </a:r>
          </a:p>
          <a:p>
            <a:pPr marL="0" indent="0">
              <a:buNone/>
            </a:pPr>
            <a:r>
              <a:rPr lang="en-US" altLang="ja-JP" sz="2400" dirty="0"/>
              <a:t>      size = 0;</a:t>
            </a:r>
          </a:p>
          <a:p>
            <a:pPr marL="0" indent="0">
              <a:buNone/>
            </a:pPr>
            <a:r>
              <a:rPr lang="en-US" altLang="ja-JP" sz="2400" dirty="0"/>
              <a:t>    }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en-US" altLang="ja-JP" sz="2400" dirty="0"/>
              <a:t>};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角丸四角形 5"/>
          <p:cNvSpPr/>
          <p:nvPr/>
        </p:nvSpPr>
        <p:spPr>
          <a:xfrm>
            <a:off x="4484910" y="691725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5685301" y="588639"/>
            <a:ext cx="5008099" cy="535110"/>
          </a:xfrm>
          <a:prstGeom prst="wedgeRoundRectCallout">
            <a:avLst>
              <a:gd name="adj1" fmla="val -17055"/>
              <a:gd name="adj2" fmla="val 11829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ex15_copy_constructor2.cc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667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オブジェクトのコピーが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 dirty="0"/>
              <a:t>うまくいかない例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 {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 dm1(3);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オブジェクトの作成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大きさが</a:t>
            </a:r>
            <a:r>
              <a:rPr lang="en-US" altLang="ja-JP" sz="2400" dirty="0">
                <a:solidFill>
                  <a:srgbClr val="FF0000"/>
                </a:solidFill>
              </a:rPr>
              <a:t>3</a:t>
            </a:r>
            <a:r>
              <a:rPr lang="ja-JP" altLang="en-US" sz="2400" dirty="0">
                <a:solidFill>
                  <a:srgbClr val="FF0000"/>
                </a:solidFill>
              </a:rPr>
              <a:t>の配列のメモリを確保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ja-JP" sz="2400" dirty="0"/>
              <a:t>  dm1.array[0] = 10;</a:t>
            </a:r>
          </a:p>
          <a:p>
            <a:pPr marL="0" indent="0">
              <a:buNone/>
            </a:pPr>
            <a:r>
              <a:rPr lang="en-US" altLang="ja-JP" sz="2400" dirty="0"/>
              <a:t>  dm1.array[1] = 3;</a:t>
            </a:r>
          </a:p>
          <a:p>
            <a:pPr marL="0" indent="0">
              <a:buNone/>
            </a:pPr>
            <a:r>
              <a:rPr lang="en-US" altLang="ja-JP" sz="2400" dirty="0"/>
              <a:t>  dm1.array[2] = 8;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  </a:t>
            </a:r>
            <a:r>
              <a:rPr lang="en-US" altLang="ja-JP" sz="2400" smtClean="0"/>
              <a:t>dyn_mem </a:t>
            </a:r>
            <a:r>
              <a:rPr lang="en-US" altLang="ja-JP" sz="2400" dirty="0"/>
              <a:t>dm2(3);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オブジェクトの作成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大きさが</a:t>
            </a:r>
            <a:r>
              <a:rPr lang="en-US" altLang="ja-JP" sz="2400" dirty="0">
                <a:solidFill>
                  <a:srgbClr val="FF0000"/>
                </a:solidFill>
              </a:rPr>
              <a:t>3</a:t>
            </a:r>
            <a:r>
              <a:rPr lang="ja-JP" altLang="en-US" sz="2400" dirty="0">
                <a:solidFill>
                  <a:srgbClr val="FF0000"/>
                </a:solidFill>
              </a:rPr>
              <a:t>の配列のメモリを確保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/>
              <a:t>dm2 = dm1;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 </a:t>
            </a:r>
            <a:r>
              <a:rPr lang="en-US" altLang="ja-JP" sz="2400" dirty="0">
                <a:solidFill>
                  <a:srgbClr val="FF0000"/>
                </a:solidFill>
              </a:rPr>
              <a:t>dm1 </a:t>
            </a:r>
            <a:r>
              <a:rPr lang="ja-JP" altLang="en-US" sz="2400" dirty="0">
                <a:solidFill>
                  <a:srgbClr val="FF0000"/>
                </a:solidFill>
              </a:rPr>
              <a:t>を </a:t>
            </a:r>
            <a:r>
              <a:rPr lang="en-US" altLang="ja-JP" sz="2400" dirty="0">
                <a:solidFill>
                  <a:srgbClr val="FF0000"/>
                </a:solidFill>
              </a:rPr>
              <a:t>dm2 </a:t>
            </a:r>
            <a:r>
              <a:rPr lang="ja-JP" altLang="en-US" sz="2400" dirty="0">
                <a:solidFill>
                  <a:srgbClr val="FF0000"/>
                </a:solidFill>
              </a:rPr>
              <a:t>にコピー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/>
              <a:t>for 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&lt;dm2.size;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</a:t>
            </a:r>
            <a:r>
              <a:rPr lang="en-US" altLang="ja-JP" sz="2400" dirty="0" smtClean="0"/>
              <a:t>{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en-US" altLang="ja-JP" sz="2400" dirty="0">
                <a:solidFill>
                  <a:srgbClr val="FF0000"/>
                </a:solidFill>
              </a:rPr>
              <a:t>dm2</a:t>
            </a:r>
            <a:r>
              <a:rPr lang="ja-JP" altLang="en-US" sz="2400" dirty="0">
                <a:solidFill>
                  <a:srgbClr val="FF0000"/>
                </a:solidFill>
              </a:rPr>
              <a:t>の配列を表示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"dm2.array[" &lt;&lt;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 &lt;&lt; "] = " &lt;&lt; dm2.array[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角丸四角形 5"/>
          <p:cNvSpPr/>
          <p:nvPr/>
        </p:nvSpPr>
        <p:spPr>
          <a:xfrm>
            <a:off x="4566796" y="689547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5600893" y="652455"/>
            <a:ext cx="5008099" cy="535110"/>
          </a:xfrm>
          <a:prstGeom prst="wedgeRoundRectCallout">
            <a:avLst>
              <a:gd name="adj1" fmla="val -18179"/>
              <a:gd name="adj2" fmla="val 15773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ex15_copy_constructor2.cc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112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オブジェクトのコピーが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 dirty="0"/>
              <a:t>うまくいかない例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"----------"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dm1.array[0] = -1; </a:t>
            </a:r>
            <a:r>
              <a:rPr lang="en-US" altLang="ja-JP" sz="2400" dirty="0">
                <a:solidFill>
                  <a:srgbClr val="FF0000"/>
                </a:solidFill>
              </a:rPr>
              <a:t>// dm1 </a:t>
            </a:r>
            <a:r>
              <a:rPr lang="ja-JP" altLang="en-US" sz="2400" dirty="0">
                <a:solidFill>
                  <a:srgbClr val="FF0000"/>
                </a:solidFill>
              </a:rPr>
              <a:t>のメンバの値を変更してみる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"dm1.array[0] = " &lt;&lt; dm1.array[0]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"dm2.array[0] = " &lt;&lt; dm2.array[0]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  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return 0;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角丸四角形 5"/>
          <p:cNvSpPr/>
          <p:nvPr/>
        </p:nvSpPr>
        <p:spPr>
          <a:xfrm>
            <a:off x="4510527" y="661599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5542671" y="662367"/>
            <a:ext cx="5008099" cy="535110"/>
          </a:xfrm>
          <a:prstGeom prst="wedgeRoundRectCallout">
            <a:avLst>
              <a:gd name="adj1" fmla="val -18179"/>
              <a:gd name="adj2" fmla="val 15773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ex15_copy_constructor2.cc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91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実行例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$ ./a.exe</a:t>
            </a:r>
          </a:p>
          <a:p>
            <a:pPr marL="0" indent="0">
              <a:buNone/>
            </a:pPr>
            <a:r>
              <a:rPr lang="en-US" altLang="ja-JP" dirty="0"/>
              <a:t>dm2.array[0] = 10</a:t>
            </a:r>
          </a:p>
          <a:p>
            <a:pPr marL="0" indent="0">
              <a:buNone/>
            </a:pPr>
            <a:r>
              <a:rPr lang="en-US" altLang="ja-JP" dirty="0"/>
              <a:t>dm2.array[1] = 3</a:t>
            </a:r>
          </a:p>
          <a:p>
            <a:pPr marL="0" indent="0">
              <a:buNone/>
            </a:pPr>
            <a:r>
              <a:rPr lang="en-US" altLang="ja-JP" dirty="0"/>
              <a:t>dm2.array[2] = 8</a:t>
            </a:r>
          </a:p>
          <a:p>
            <a:pPr marL="0" indent="0">
              <a:buNone/>
            </a:pPr>
            <a:r>
              <a:rPr lang="en-US" altLang="ja-JP" dirty="0"/>
              <a:t>----------</a:t>
            </a:r>
          </a:p>
          <a:p>
            <a:pPr marL="0" indent="0">
              <a:buNone/>
            </a:pPr>
            <a:r>
              <a:rPr lang="en-US" altLang="ja-JP" dirty="0"/>
              <a:t>dm1.array[0] = -1</a:t>
            </a:r>
          </a:p>
          <a:p>
            <a:pPr marL="0" indent="0">
              <a:buNone/>
            </a:pPr>
            <a:r>
              <a:rPr lang="en-US" altLang="ja-JP" dirty="0"/>
              <a:t>dm2.array[0] = -1</a:t>
            </a:r>
          </a:p>
          <a:p>
            <a:pPr marL="0" indent="0">
              <a:buNone/>
            </a:pPr>
            <a:r>
              <a:rPr lang="en-US" altLang="ja-JP" dirty="0"/>
              <a:t>Aborted (</a:t>
            </a:r>
            <a:r>
              <a:rPr lang="ja-JP" altLang="en-US" dirty="0"/>
              <a:t>コアダンプ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角丸四角形吹き出し 4"/>
          <p:cNvSpPr/>
          <p:nvPr/>
        </p:nvSpPr>
        <p:spPr>
          <a:xfrm>
            <a:off x="4951025" y="2370832"/>
            <a:ext cx="5516078" cy="2124221"/>
          </a:xfrm>
          <a:prstGeom prst="wedgeRoundRectCallout">
            <a:avLst>
              <a:gd name="adj1" fmla="val -65017"/>
              <a:gd name="adj2" fmla="val 4187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dm1.val</a:t>
            </a:r>
            <a:r>
              <a:rPr lang="ja-JP" altLang="en-US" dirty="0" smtClean="0"/>
              <a:t>の</a:t>
            </a:r>
            <a:r>
              <a:rPr lang="ja-JP" altLang="en-US" dirty="0"/>
              <a:t>配列の</a:t>
            </a:r>
            <a:r>
              <a:rPr lang="ja-JP" altLang="en-US" dirty="0" smtClean="0"/>
              <a:t>値を変えると、</a:t>
            </a:r>
            <a:endParaRPr lang="en-US" altLang="ja-JP" dirty="0" smtClean="0"/>
          </a:p>
          <a:p>
            <a:pPr algn="ctr"/>
            <a:r>
              <a:rPr lang="en-US" altLang="ja-JP" dirty="0" smtClean="0"/>
              <a:t>dm2.val</a:t>
            </a:r>
            <a:r>
              <a:rPr lang="ja-JP" altLang="en-US" dirty="0" smtClean="0"/>
              <a:t>の配列の値も変わった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（オブジェクトは別だけど、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配列は同じ）</a:t>
            </a:r>
            <a:endParaRPr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4656405" y="5134708"/>
            <a:ext cx="5924452" cy="2277333"/>
          </a:xfrm>
          <a:prstGeom prst="wedgeRoundRectCallout">
            <a:avLst>
              <a:gd name="adj1" fmla="val -53308"/>
              <a:gd name="adj2" fmla="val -3576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既に解放したメモリをもう一度解放しようとしたのでエラーが起きた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（</a:t>
            </a:r>
            <a:r>
              <a:rPr lang="en-US" altLang="ja-JP" dirty="0" smtClean="0"/>
              <a:t>dm1</a:t>
            </a:r>
            <a:r>
              <a:rPr lang="ja-JP" altLang="en-US" dirty="0" smtClean="0"/>
              <a:t>と</a:t>
            </a:r>
            <a:r>
              <a:rPr lang="en-US" altLang="ja-JP" dirty="0" smtClean="0"/>
              <a:t>dm2</a:t>
            </a:r>
            <a:r>
              <a:rPr lang="ja-JP" altLang="en-US" dirty="0"/>
              <a:t>で</a:t>
            </a:r>
            <a:r>
              <a:rPr lang="ja-JP" altLang="en-US" dirty="0" smtClean="0"/>
              <a:t>配列を共有しているので、同じメモリが２つのデストラクタで解放された）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7289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何が起きているのか？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でオブジェクトをコピーする仕組み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正方形/長方形 6"/>
          <p:cNvSpPr/>
          <p:nvPr/>
        </p:nvSpPr>
        <p:spPr>
          <a:xfrm>
            <a:off x="715963" y="5498113"/>
            <a:ext cx="2124221" cy="8851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*array;</a:t>
            </a:r>
          </a:p>
          <a:p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size;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15963" y="5005745"/>
            <a:ext cx="2124221" cy="492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dm1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254919" y="5498113"/>
            <a:ext cx="2124221" cy="8851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err="1"/>
              <a:t>int</a:t>
            </a:r>
            <a:r>
              <a:rPr lang="en-US" altLang="ja-JP" dirty="0"/>
              <a:t> *array;</a:t>
            </a:r>
          </a:p>
          <a:p>
            <a:r>
              <a:rPr lang="en-US" altLang="ja-JP" dirty="0" err="1"/>
              <a:t>int</a:t>
            </a:r>
            <a:r>
              <a:rPr lang="en-US" altLang="ja-JP" dirty="0"/>
              <a:t> size;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254919" y="5005745"/>
            <a:ext cx="2124221" cy="492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dm2</a:t>
            </a:r>
            <a:endParaRPr kumimoji="1"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2117139" y="2358431"/>
            <a:ext cx="3003502" cy="2130109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class </a:t>
            </a:r>
            <a:r>
              <a:rPr lang="en-US" altLang="ja-JP" sz="2400" dirty="0" err="1" smtClean="0"/>
              <a:t>dyn_mem</a:t>
            </a:r>
            <a:r>
              <a:rPr lang="en-US" altLang="ja-JP" sz="2400" dirty="0" smtClean="0"/>
              <a:t> {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*array;</a:t>
            </a: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size;</a:t>
            </a:r>
          </a:p>
          <a:p>
            <a:pPr marL="0" indent="0">
              <a:buNone/>
            </a:pPr>
            <a:r>
              <a:rPr lang="en-US" altLang="ja-JP" sz="2400" dirty="0" smtClean="0"/>
              <a:t>};</a:t>
            </a:r>
            <a:endParaRPr lang="ja-JP" altLang="en-US" sz="2400" dirty="0"/>
          </a:p>
        </p:txBody>
      </p:sp>
      <p:cxnSp>
        <p:nvCxnSpPr>
          <p:cNvPr id="12" name="カギ線コネクタ 11"/>
          <p:cNvCxnSpPr>
            <a:stCxn id="11" idx="2"/>
            <a:endCxn id="8" idx="0"/>
          </p:cNvCxnSpPr>
          <p:nvPr/>
        </p:nvCxnSpPr>
        <p:spPr>
          <a:xfrm rot="5400000">
            <a:off x="2439880" y="3826734"/>
            <a:ext cx="517205" cy="1840816"/>
          </a:xfrm>
          <a:prstGeom prst="bentConnector3">
            <a:avLst>
              <a:gd name="adj1" fmla="val 50000"/>
            </a:avLst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12"/>
          <p:cNvCxnSpPr>
            <a:stCxn id="10" idx="0"/>
            <a:endCxn id="11" idx="2"/>
          </p:cNvCxnSpPr>
          <p:nvPr/>
        </p:nvCxnSpPr>
        <p:spPr>
          <a:xfrm rot="16200000" flipV="1">
            <a:off x="5209358" y="2898073"/>
            <a:ext cx="517205" cy="3698140"/>
          </a:xfrm>
          <a:prstGeom prst="bentConnector3">
            <a:avLst>
              <a:gd name="adj1" fmla="val 50000"/>
            </a:avLst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117139" y="1891767"/>
            <a:ext cx="3003501" cy="492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クラス</a:t>
            </a:r>
            <a:r>
              <a:rPr lang="en-US" altLang="ja-JP" dirty="0" err="1" smtClean="0"/>
              <a:t>dyn_mem</a:t>
            </a:r>
            <a:endParaRPr kumimoji="1" lang="ja-JP" altLang="en-US" dirty="0"/>
          </a:p>
        </p:txBody>
      </p:sp>
      <p:sp>
        <p:nvSpPr>
          <p:cNvPr id="25" name="右矢印 24"/>
          <p:cNvSpPr/>
          <p:nvPr/>
        </p:nvSpPr>
        <p:spPr>
          <a:xfrm>
            <a:off x="2975657" y="5089499"/>
            <a:ext cx="3143789" cy="85969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dm2=dm1;</a:t>
            </a:r>
            <a:endParaRPr lang="en-US" altLang="ja-JP" dirty="0"/>
          </a:p>
        </p:txBody>
      </p:sp>
      <p:sp>
        <p:nvSpPr>
          <p:cNvPr id="26" name="角丸四角形吹き出し 25"/>
          <p:cNvSpPr/>
          <p:nvPr/>
        </p:nvSpPr>
        <p:spPr>
          <a:xfrm>
            <a:off x="829994" y="6464773"/>
            <a:ext cx="9762978" cy="1012082"/>
          </a:xfrm>
          <a:prstGeom prst="wedgeRoundRectCallout">
            <a:avLst>
              <a:gd name="adj1" fmla="val -17851"/>
              <a:gd name="adj2" fmla="val -10717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データメンバ毎にコピーする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（ただし浅いコピー：</a:t>
            </a:r>
            <a:r>
              <a:rPr lang="ja-JP" altLang="en-US" dirty="0" smtClean="0"/>
              <a:t>ポインタ</a:t>
            </a:r>
            <a:r>
              <a:rPr lang="ja-JP" altLang="en-US" dirty="0"/>
              <a:t>は同じアドレスを指す</a:t>
            </a:r>
            <a:r>
              <a:rPr lang="ja-JP" altLang="en-US" dirty="0" smtClean="0"/>
              <a:t>だけ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785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オブジェクトの</a:t>
            </a:r>
            <a:r>
              <a:rPr lang="ja-JP" altLang="en-US" dirty="0" smtClean="0"/>
              <a:t>コピーが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うまくいく例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iostream</a:t>
            </a:r>
            <a:r>
              <a:rPr lang="en-US" altLang="ja-JP" sz="2400" dirty="0"/>
              <a:t>&gt;</a:t>
            </a:r>
          </a:p>
          <a:p>
            <a:pPr marL="0" indent="0">
              <a:buNone/>
            </a:pPr>
            <a:r>
              <a:rPr lang="en-US" altLang="ja-JP" sz="2400" dirty="0"/>
              <a:t>using namespace </a:t>
            </a:r>
            <a:r>
              <a:rPr lang="en-US" altLang="ja-JP" sz="2400" dirty="0" err="1"/>
              <a:t>std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オブジェクト作成時に動的にメモリを確保し，破棄時にメモリを開放するクラス</a:t>
            </a:r>
          </a:p>
          <a:p>
            <a:pPr marL="0" indent="0">
              <a:buNone/>
            </a:pPr>
            <a:r>
              <a:rPr lang="en-US" altLang="ja-JP" sz="2400" dirty="0"/>
              <a:t>class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 {</a:t>
            </a:r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*array;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配列用のポインタ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size;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配列の大きさ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()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 smtClean="0">
                <a:solidFill>
                  <a:srgbClr val="FF0000"/>
                </a:solidFill>
              </a:rPr>
              <a:t>デフォルトコンストラクタ</a:t>
            </a:r>
            <a:endParaRPr lang="ja-JP" alt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size = 0;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配列のサイズが指定されないときは，配列のメモリを確保しない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5" name="角丸四角形吹き出し 14"/>
          <p:cNvSpPr/>
          <p:nvPr/>
        </p:nvSpPr>
        <p:spPr>
          <a:xfrm>
            <a:off x="5571108" y="633005"/>
            <a:ext cx="5008099" cy="535110"/>
          </a:xfrm>
          <a:prstGeom prst="wedgeRoundRectCallout">
            <a:avLst>
              <a:gd name="adj1" fmla="val -17055"/>
              <a:gd name="adj2" fmla="val 8412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ex16_copy_constructor3.cc</a:t>
            </a:r>
            <a:endParaRPr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5346700" y="1527112"/>
            <a:ext cx="5232507" cy="684397"/>
          </a:xfrm>
          <a:prstGeom prst="wedgeRoundRectCallout">
            <a:avLst>
              <a:gd name="adj1" fmla="val -23248"/>
              <a:gd name="adj2" fmla="val 4884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mtClean="0"/>
              <a:t>ex11_constructor.cc</a:t>
            </a:r>
            <a:r>
              <a:rPr lang="ja-JP" altLang="en-US" dirty="0" smtClean="0"/>
              <a:t>がベース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76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オブジェクトのコピーが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 dirty="0"/>
              <a:t>うまくいく例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_size)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コンストラクタ</a:t>
            </a:r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 </a:t>
            </a:r>
            <a:r>
              <a:rPr lang="en-US" altLang="ja-JP" sz="2400" dirty="0" smtClean="0"/>
              <a:t>size </a:t>
            </a:r>
            <a:r>
              <a:rPr lang="en-US" altLang="ja-JP" sz="2400" dirty="0"/>
              <a:t>= _size;</a:t>
            </a:r>
          </a:p>
          <a:p>
            <a:pPr marL="0" indent="0">
              <a:buNone/>
            </a:pPr>
            <a:r>
              <a:rPr lang="en-US" altLang="ja-JP" sz="2400" dirty="0" smtClean="0"/>
              <a:t>    array </a:t>
            </a:r>
            <a:r>
              <a:rPr lang="en-US" altLang="ja-JP" sz="2400" dirty="0"/>
              <a:t>= new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[size];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配列のメモリ確保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smtClean="0"/>
              <a:t>}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dyn_mem</a:t>
            </a:r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dyn_mem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&amp;</a:t>
            </a:r>
            <a:r>
              <a:rPr lang="en-US" altLang="ja-JP" sz="2400" dirty="0" err="1"/>
              <a:t>obj</a:t>
            </a:r>
            <a:r>
              <a:rPr lang="en-US" altLang="ja-JP" sz="2400" dirty="0"/>
              <a:t>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コピーコンストラクタ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size = </a:t>
            </a:r>
            <a:r>
              <a:rPr lang="en-US" altLang="ja-JP" sz="2400" dirty="0" err="1"/>
              <a:t>obj.size</a:t>
            </a:r>
            <a:r>
              <a:rPr lang="en-US" altLang="ja-JP" sz="2400" dirty="0"/>
              <a:t>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サイズをコピー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array = new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[size];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配列のメモリ確保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for 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&lt;size;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配列をコピー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/>
              <a:t>array[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 = </a:t>
            </a:r>
            <a:r>
              <a:rPr lang="en-US" altLang="ja-JP" sz="2400" dirty="0" err="1"/>
              <a:t>obj.array</a:t>
            </a:r>
            <a:r>
              <a:rPr lang="en-US" altLang="ja-JP" sz="2400" dirty="0"/>
              <a:t>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];</a:t>
            </a:r>
          </a:p>
          <a:p>
            <a:pPr marL="0" indent="0">
              <a:buNone/>
            </a:pPr>
            <a:r>
              <a:rPr lang="en-US" altLang="ja-JP" sz="2400" dirty="0"/>
              <a:t>    }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角丸四角形 5"/>
          <p:cNvSpPr/>
          <p:nvPr/>
        </p:nvSpPr>
        <p:spPr>
          <a:xfrm>
            <a:off x="4484910" y="691725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5685301" y="588639"/>
            <a:ext cx="5008099" cy="535110"/>
          </a:xfrm>
          <a:prstGeom prst="wedgeRoundRectCallout">
            <a:avLst>
              <a:gd name="adj1" fmla="val -17055"/>
              <a:gd name="adj2" fmla="val 11829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ex16_copy_constructor3.cc</a:t>
            </a:r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337625" y="3390314"/>
            <a:ext cx="8285870" cy="2996418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743200" y="5897332"/>
            <a:ext cx="5880295" cy="46013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この部分が新しく追加された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050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オブジェクトのコピーが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 dirty="0"/>
              <a:t>うまくいく例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_size)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コンストラクタ</a:t>
            </a:r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 </a:t>
            </a:r>
            <a:r>
              <a:rPr lang="en-US" altLang="ja-JP" sz="2400" dirty="0" smtClean="0"/>
              <a:t>size </a:t>
            </a:r>
            <a:r>
              <a:rPr lang="en-US" altLang="ja-JP" sz="2400" dirty="0"/>
              <a:t>= _size;</a:t>
            </a:r>
          </a:p>
          <a:p>
            <a:pPr marL="0" indent="0">
              <a:buNone/>
            </a:pPr>
            <a:r>
              <a:rPr lang="en-US" altLang="ja-JP" sz="2400" dirty="0" smtClean="0"/>
              <a:t>    array </a:t>
            </a:r>
            <a:r>
              <a:rPr lang="en-US" altLang="ja-JP" sz="2400" dirty="0"/>
              <a:t>= new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[size];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配列のメモリ確保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smtClean="0"/>
              <a:t>}</a:t>
            </a:r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/>
              <a:t> ~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()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デストラクタ</a:t>
            </a:r>
          </a:p>
          <a:p>
            <a:pPr marL="0" indent="0">
              <a:buNone/>
            </a:pPr>
            <a:r>
              <a:rPr lang="en-US" altLang="ja-JP" sz="2400" dirty="0" smtClean="0"/>
              <a:t>    if </a:t>
            </a:r>
            <a:r>
              <a:rPr lang="en-US" altLang="ja-JP" sz="2400" dirty="0"/>
              <a:t>(size!=0)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配列にメモリが確保されている場合のみ，メモリを開放する</a:t>
            </a:r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ja-JP" altLang="en-US" sz="2400" dirty="0" smtClean="0"/>
              <a:t>     </a:t>
            </a:r>
            <a:r>
              <a:rPr lang="en-US" altLang="ja-JP" sz="2400" dirty="0" smtClean="0"/>
              <a:t>delete </a:t>
            </a:r>
            <a:r>
              <a:rPr lang="en-US" altLang="ja-JP" sz="2400" dirty="0"/>
              <a:t>[] array;</a:t>
            </a:r>
          </a:p>
          <a:p>
            <a:pPr marL="0" indent="0">
              <a:buNone/>
            </a:pPr>
            <a:r>
              <a:rPr lang="en-US" altLang="ja-JP" sz="2400" dirty="0"/>
              <a:t>      size = 0;</a:t>
            </a:r>
          </a:p>
          <a:p>
            <a:pPr marL="0" indent="0">
              <a:buNone/>
            </a:pPr>
            <a:r>
              <a:rPr lang="en-US" altLang="ja-JP" sz="2400" dirty="0"/>
              <a:t>    }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</a:p>
          <a:p>
            <a:pPr marL="0" indent="0">
              <a:buNone/>
            </a:pPr>
            <a:r>
              <a:rPr lang="en-US" altLang="ja-JP" sz="2400" dirty="0"/>
              <a:t>};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角丸四角形 5"/>
          <p:cNvSpPr/>
          <p:nvPr/>
        </p:nvSpPr>
        <p:spPr>
          <a:xfrm>
            <a:off x="4484910" y="691725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5685301" y="588639"/>
            <a:ext cx="5008099" cy="535110"/>
          </a:xfrm>
          <a:prstGeom prst="wedgeRoundRectCallout">
            <a:avLst>
              <a:gd name="adj1" fmla="val -17055"/>
              <a:gd name="adj2" fmla="val 11829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ex16_copy_constructor3.cc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876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dirty="0"/>
              <a:t>8</a:t>
            </a:r>
            <a:r>
              <a:rPr lang="ja-JP" altLang="en-US" dirty="0" smtClean="0"/>
              <a:t>回</a:t>
            </a:r>
            <a:r>
              <a:rPr lang="ja-JP" altLang="en-US" dirty="0"/>
              <a:t>演習課題</a:t>
            </a:r>
            <a:r>
              <a:rPr lang="ja-JP" altLang="en-US" dirty="0" smtClean="0"/>
              <a:t>の解説</a:t>
            </a:r>
            <a:endParaRPr lang="en-US" altLang="ja-JP" dirty="0" smtClean="0"/>
          </a:p>
          <a:p>
            <a:r>
              <a:rPr lang="ja-JP" altLang="en-US" dirty="0"/>
              <a:t>関数の</a:t>
            </a:r>
            <a:r>
              <a:rPr lang="ja-JP" altLang="en-US" dirty="0" smtClean="0"/>
              <a:t>オーバロード</a:t>
            </a:r>
            <a:endParaRPr lang="en-US" altLang="ja-JP" dirty="0" smtClean="0"/>
          </a:p>
          <a:p>
            <a:r>
              <a:rPr lang="ja-JP" altLang="en-US" dirty="0"/>
              <a:t>デフォルト</a:t>
            </a:r>
            <a:r>
              <a:rPr lang="ja-JP" altLang="en-US" dirty="0" smtClean="0"/>
              <a:t>引数</a:t>
            </a:r>
            <a:endParaRPr lang="en-US" altLang="ja-JP" dirty="0" smtClean="0"/>
          </a:p>
          <a:p>
            <a:r>
              <a:rPr lang="ja-JP" altLang="en-US" dirty="0" smtClean="0"/>
              <a:t>コピーコンストラクタ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3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43238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オブジェクトのコピーが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 dirty="0"/>
              <a:t>うまくいく例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 {</a:t>
            </a:r>
          </a:p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 dm1(3);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オブジェクトの作成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大きさが</a:t>
            </a:r>
            <a:r>
              <a:rPr lang="en-US" altLang="ja-JP" sz="2400" dirty="0">
                <a:solidFill>
                  <a:srgbClr val="FF0000"/>
                </a:solidFill>
              </a:rPr>
              <a:t>3</a:t>
            </a:r>
            <a:r>
              <a:rPr lang="ja-JP" altLang="en-US" sz="2400" dirty="0">
                <a:solidFill>
                  <a:srgbClr val="FF0000"/>
                </a:solidFill>
              </a:rPr>
              <a:t>の配列のメモリを確保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altLang="ja-JP" sz="2400" dirty="0"/>
              <a:t>  dm1.array[0] = 10;</a:t>
            </a:r>
          </a:p>
          <a:p>
            <a:pPr marL="0" indent="0">
              <a:buNone/>
            </a:pPr>
            <a:r>
              <a:rPr lang="en-US" altLang="ja-JP" sz="2400" dirty="0"/>
              <a:t>  dm1.array[1] = 3;</a:t>
            </a:r>
          </a:p>
          <a:p>
            <a:pPr marL="0" indent="0">
              <a:buNone/>
            </a:pPr>
            <a:r>
              <a:rPr lang="en-US" altLang="ja-JP" sz="2400" dirty="0"/>
              <a:t>  dm1.array[2] = 8;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 </a:t>
            </a:r>
            <a:r>
              <a:rPr lang="en-US" altLang="ja-JP" sz="2400" dirty="0"/>
              <a:t> </a:t>
            </a:r>
            <a:r>
              <a:rPr lang="en-US" altLang="ja-JP" sz="2400" dirty="0" err="1"/>
              <a:t>dyn_mem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dm2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= dm1; </a:t>
            </a:r>
            <a:r>
              <a:rPr lang="en-US" altLang="ja-JP" sz="2400" dirty="0">
                <a:solidFill>
                  <a:srgbClr val="FF0000"/>
                </a:solidFill>
              </a:rPr>
              <a:t>// dm1 </a:t>
            </a:r>
            <a:r>
              <a:rPr lang="ja-JP" altLang="en-US" sz="2400" dirty="0">
                <a:solidFill>
                  <a:srgbClr val="FF0000"/>
                </a:solidFill>
              </a:rPr>
              <a:t>の中身をコピーした </a:t>
            </a:r>
            <a:r>
              <a:rPr lang="en-US" altLang="ja-JP" sz="2400" dirty="0">
                <a:solidFill>
                  <a:srgbClr val="FF0000"/>
                </a:solidFill>
              </a:rPr>
              <a:t>dm2 </a:t>
            </a:r>
            <a:r>
              <a:rPr lang="ja-JP" altLang="en-US" sz="2400" dirty="0">
                <a:solidFill>
                  <a:srgbClr val="FF0000"/>
                </a:solidFill>
              </a:rPr>
              <a:t>を作成</a:t>
            </a:r>
          </a:p>
          <a:p>
            <a:pPr marL="0" indent="0">
              <a:buNone/>
            </a:pPr>
            <a:r>
              <a:rPr lang="ja-JP" altLang="en-US" sz="2400" dirty="0"/>
              <a:t> 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/>
              <a:t>for 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&lt;dm2.size;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</a:t>
            </a:r>
            <a:r>
              <a:rPr lang="en-US" altLang="ja-JP" sz="2400" dirty="0" smtClean="0"/>
              <a:t>{ </a:t>
            </a:r>
            <a:r>
              <a:rPr lang="en-US" altLang="ja-JP" sz="2400" dirty="0" smtClean="0">
                <a:solidFill>
                  <a:srgbClr val="FF0000"/>
                </a:solidFill>
              </a:rPr>
              <a:t>// </a:t>
            </a:r>
            <a:r>
              <a:rPr lang="en-US" altLang="ja-JP" sz="2400" dirty="0">
                <a:solidFill>
                  <a:srgbClr val="FF0000"/>
                </a:solidFill>
              </a:rPr>
              <a:t>dm2</a:t>
            </a:r>
            <a:r>
              <a:rPr lang="ja-JP" altLang="en-US" sz="2400" dirty="0">
                <a:solidFill>
                  <a:srgbClr val="FF0000"/>
                </a:solidFill>
              </a:rPr>
              <a:t>の配列を表示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"dm2.array[" &lt;&lt;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 &lt;&lt; "] = " &lt;&lt; dm2.array[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角丸四角形 5"/>
          <p:cNvSpPr/>
          <p:nvPr/>
        </p:nvSpPr>
        <p:spPr>
          <a:xfrm>
            <a:off x="4566796" y="689547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5600893" y="652455"/>
            <a:ext cx="5008099" cy="535110"/>
          </a:xfrm>
          <a:prstGeom prst="wedgeRoundRectCallout">
            <a:avLst>
              <a:gd name="adj1" fmla="val -18179"/>
              <a:gd name="adj2" fmla="val 15773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ex16_copy_constructor3.cc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30031" y="3716845"/>
            <a:ext cx="9442453" cy="92549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292189" y="3716846"/>
            <a:ext cx="5880295" cy="43312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この部分が変更された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309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オブジェクトのコピーが</a:t>
            </a:r>
            <a:r>
              <a:rPr lang="en-US" altLang="ja-JP"/>
              <a:t/>
            </a:r>
            <a:br>
              <a:rPr lang="en-US" altLang="ja-JP"/>
            </a:br>
            <a:r>
              <a:rPr lang="ja-JP" altLang="en-US" dirty="0"/>
              <a:t>うまくいく例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"----------"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dm1.array[0] = -1; </a:t>
            </a:r>
            <a:r>
              <a:rPr lang="en-US" altLang="ja-JP" sz="2400" dirty="0">
                <a:solidFill>
                  <a:srgbClr val="FF0000"/>
                </a:solidFill>
              </a:rPr>
              <a:t>// dm1 </a:t>
            </a:r>
            <a:r>
              <a:rPr lang="ja-JP" altLang="en-US" sz="2400" dirty="0">
                <a:solidFill>
                  <a:srgbClr val="FF0000"/>
                </a:solidFill>
              </a:rPr>
              <a:t>のメンバの値を変更してみる</a:t>
            </a:r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"dm1.array[0] = " &lt;&lt; dm1.array[0]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</a:t>
            </a:r>
          </a:p>
          <a:p>
            <a:pPr marL="0" indent="0">
              <a:buNone/>
            </a:pPr>
            <a:r>
              <a:rPr lang="en-US" altLang="ja-JP" sz="2400" dirty="0"/>
              <a:t>  </a:t>
            </a:r>
            <a:r>
              <a:rPr lang="en-US" altLang="ja-JP" sz="2400" dirty="0" err="1"/>
              <a:t>cout</a:t>
            </a:r>
            <a:r>
              <a:rPr lang="en-US" altLang="ja-JP" sz="2400" dirty="0"/>
              <a:t> &lt;&lt; "dm2.array[0] = " &lt;&lt; dm2.array[0] &lt;&lt; </a:t>
            </a:r>
            <a:r>
              <a:rPr lang="en-US" altLang="ja-JP" sz="2400" dirty="0" err="1"/>
              <a:t>endl</a:t>
            </a:r>
            <a:r>
              <a:rPr lang="en-US" altLang="ja-JP" sz="2400" dirty="0"/>
              <a:t>;  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  return 0;</a:t>
            </a:r>
          </a:p>
          <a:p>
            <a:pPr marL="0" indent="0"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角丸四角形 5"/>
          <p:cNvSpPr/>
          <p:nvPr/>
        </p:nvSpPr>
        <p:spPr>
          <a:xfrm>
            <a:off x="4510527" y="661599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5542671" y="662367"/>
            <a:ext cx="5008099" cy="535110"/>
          </a:xfrm>
          <a:prstGeom prst="wedgeRoundRectCallout">
            <a:avLst>
              <a:gd name="adj1" fmla="val -18179"/>
              <a:gd name="adj2" fmla="val 15773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ex16_copy_constructor3.cc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501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実行例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$ ./a.exe</a:t>
            </a:r>
          </a:p>
          <a:p>
            <a:pPr marL="0" indent="0">
              <a:buNone/>
            </a:pPr>
            <a:r>
              <a:rPr lang="en-US" altLang="ja-JP" dirty="0"/>
              <a:t>dm2.array[0] = 10</a:t>
            </a:r>
          </a:p>
          <a:p>
            <a:pPr marL="0" indent="0">
              <a:buNone/>
            </a:pPr>
            <a:r>
              <a:rPr lang="en-US" altLang="ja-JP" dirty="0"/>
              <a:t>dm2.array[1] = 3</a:t>
            </a:r>
          </a:p>
          <a:p>
            <a:pPr marL="0" indent="0">
              <a:buNone/>
            </a:pPr>
            <a:r>
              <a:rPr lang="en-US" altLang="ja-JP" dirty="0"/>
              <a:t>dm2.array[2] = 8</a:t>
            </a:r>
          </a:p>
          <a:p>
            <a:pPr marL="0" indent="0">
              <a:buNone/>
            </a:pPr>
            <a:r>
              <a:rPr lang="en-US" altLang="ja-JP" dirty="0"/>
              <a:t>----------</a:t>
            </a:r>
          </a:p>
          <a:p>
            <a:pPr marL="0" indent="0">
              <a:buNone/>
            </a:pPr>
            <a:r>
              <a:rPr lang="en-US" altLang="ja-JP" dirty="0"/>
              <a:t>dm1.array[0] = -1</a:t>
            </a:r>
          </a:p>
          <a:p>
            <a:pPr marL="0" indent="0">
              <a:buNone/>
            </a:pPr>
            <a:r>
              <a:rPr lang="en-US" altLang="ja-JP" dirty="0"/>
              <a:t>dm2.array[0] = 10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角丸四角形吹き出し 5"/>
          <p:cNvSpPr/>
          <p:nvPr/>
        </p:nvSpPr>
        <p:spPr>
          <a:xfrm>
            <a:off x="4951025" y="5521657"/>
            <a:ext cx="5008099" cy="1307576"/>
          </a:xfrm>
          <a:prstGeom prst="wedgeRoundRectCallout">
            <a:avLst>
              <a:gd name="adj1" fmla="val -58065"/>
              <a:gd name="adj2" fmla="val -5006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メモリ確保と解放の対応が取れているため、エラーが起きなくなった</a:t>
            </a:r>
            <a:endParaRPr lang="en-US" altLang="ja-JP" dirty="0" smtClean="0"/>
          </a:p>
        </p:txBody>
      </p:sp>
      <p:sp>
        <p:nvSpPr>
          <p:cNvPr id="7" name="角丸四角形吹き出し 6"/>
          <p:cNvSpPr/>
          <p:nvPr/>
        </p:nvSpPr>
        <p:spPr>
          <a:xfrm>
            <a:off x="4951025" y="2672862"/>
            <a:ext cx="5516078" cy="1822191"/>
          </a:xfrm>
          <a:prstGeom prst="wedgeRoundRectCallout">
            <a:avLst>
              <a:gd name="adj1" fmla="val -65017"/>
              <a:gd name="adj2" fmla="val 4110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dm1.val</a:t>
            </a:r>
            <a:r>
              <a:rPr lang="ja-JP" altLang="en-US" dirty="0" smtClean="0"/>
              <a:t>の</a:t>
            </a:r>
            <a:r>
              <a:rPr lang="ja-JP" altLang="en-US" dirty="0"/>
              <a:t>配列の</a:t>
            </a:r>
            <a:r>
              <a:rPr lang="ja-JP" altLang="en-US" dirty="0" smtClean="0"/>
              <a:t>値を変えても、</a:t>
            </a:r>
            <a:endParaRPr lang="en-US" altLang="ja-JP" dirty="0" smtClean="0"/>
          </a:p>
          <a:p>
            <a:pPr algn="ctr"/>
            <a:r>
              <a:rPr lang="en-US" altLang="ja-JP" dirty="0" smtClean="0"/>
              <a:t>dm2.val</a:t>
            </a:r>
            <a:r>
              <a:rPr lang="ja-JP" altLang="en-US" dirty="0" smtClean="0"/>
              <a:t>の配列の値は変わらない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（別オブジェクトで配列も別）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781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何が起きているのか？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でオブジェクトをコピーする仕組み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正方形/長方形 6"/>
          <p:cNvSpPr/>
          <p:nvPr/>
        </p:nvSpPr>
        <p:spPr>
          <a:xfrm>
            <a:off x="715963" y="5498113"/>
            <a:ext cx="2124221" cy="8851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*array;</a:t>
            </a:r>
          </a:p>
          <a:p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 size;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715963" y="5005745"/>
            <a:ext cx="2124221" cy="492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dm1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8041516" y="5498113"/>
            <a:ext cx="2124221" cy="8851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err="1"/>
              <a:t>int</a:t>
            </a:r>
            <a:r>
              <a:rPr lang="en-US" altLang="ja-JP" dirty="0"/>
              <a:t> *array;</a:t>
            </a:r>
          </a:p>
          <a:p>
            <a:r>
              <a:rPr lang="en-US" altLang="ja-JP" dirty="0" err="1"/>
              <a:t>int</a:t>
            </a:r>
            <a:r>
              <a:rPr lang="en-US" altLang="ja-JP" dirty="0"/>
              <a:t> size;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041516" y="5005745"/>
            <a:ext cx="2124221" cy="492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dm2</a:t>
            </a:r>
            <a:endParaRPr kumimoji="1"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2117139" y="2358431"/>
            <a:ext cx="3003502" cy="2130109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class </a:t>
            </a:r>
            <a:r>
              <a:rPr lang="en-US" altLang="ja-JP" sz="2400" dirty="0" err="1" smtClean="0"/>
              <a:t>dyn_mem</a:t>
            </a:r>
            <a:r>
              <a:rPr lang="en-US" altLang="ja-JP" sz="2400" dirty="0" smtClean="0"/>
              <a:t> {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public:</a:t>
            </a: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*array;</a:t>
            </a:r>
          </a:p>
          <a:p>
            <a:pPr marL="0" indent="0"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size;</a:t>
            </a:r>
          </a:p>
          <a:p>
            <a:pPr marL="0" indent="0">
              <a:buNone/>
            </a:pPr>
            <a:r>
              <a:rPr lang="en-US" altLang="ja-JP" sz="2400" dirty="0" smtClean="0"/>
              <a:t>};</a:t>
            </a:r>
            <a:endParaRPr lang="ja-JP" altLang="en-US" sz="2400" dirty="0"/>
          </a:p>
        </p:txBody>
      </p:sp>
      <p:cxnSp>
        <p:nvCxnSpPr>
          <p:cNvPr id="12" name="カギ線コネクタ 11"/>
          <p:cNvCxnSpPr>
            <a:stCxn id="11" idx="2"/>
            <a:endCxn id="8" idx="0"/>
          </p:cNvCxnSpPr>
          <p:nvPr/>
        </p:nvCxnSpPr>
        <p:spPr>
          <a:xfrm rot="5400000">
            <a:off x="2439880" y="3826734"/>
            <a:ext cx="517205" cy="1840816"/>
          </a:xfrm>
          <a:prstGeom prst="bentConnector3">
            <a:avLst>
              <a:gd name="adj1" fmla="val 50000"/>
            </a:avLst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カギ線コネクタ 12"/>
          <p:cNvCxnSpPr>
            <a:stCxn id="10" idx="0"/>
            <a:endCxn id="11" idx="2"/>
          </p:cNvCxnSpPr>
          <p:nvPr/>
        </p:nvCxnSpPr>
        <p:spPr>
          <a:xfrm rot="16200000" flipV="1">
            <a:off x="6102657" y="2004774"/>
            <a:ext cx="517205" cy="5484737"/>
          </a:xfrm>
          <a:prstGeom prst="bentConnector3">
            <a:avLst>
              <a:gd name="adj1" fmla="val 50000"/>
            </a:avLst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117139" y="1891767"/>
            <a:ext cx="3003501" cy="492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クラス</a:t>
            </a:r>
            <a:r>
              <a:rPr lang="en-US" altLang="ja-JP" dirty="0" err="1" smtClean="0"/>
              <a:t>dyn_mem</a:t>
            </a:r>
            <a:endParaRPr kumimoji="1" lang="ja-JP" altLang="en-US" dirty="0"/>
          </a:p>
        </p:txBody>
      </p:sp>
      <p:sp>
        <p:nvSpPr>
          <p:cNvPr id="25" name="右矢印 24"/>
          <p:cNvSpPr/>
          <p:nvPr/>
        </p:nvSpPr>
        <p:spPr>
          <a:xfrm>
            <a:off x="2975657" y="5089499"/>
            <a:ext cx="4631617" cy="85969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err="1"/>
              <a:t>dyn_mem</a:t>
            </a:r>
            <a:r>
              <a:rPr lang="en-US" altLang="ja-JP" sz="2800" dirty="0"/>
              <a:t> </a:t>
            </a:r>
            <a:r>
              <a:rPr lang="en-US" altLang="ja-JP" dirty="0" smtClean="0"/>
              <a:t>dm2=dm1;</a:t>
            </a:r>
            <a:endParaRPr lang="en-US" altLang="ja-JP" dirty="0"/>
          </a:p>
        </p:txBody>
      </p:sp>
      <p:sp>
        <p:nvSpPr>
          <p:cNvPr id="26" name="角丸四角形吹き出し 25"/>
          <p:cNvSpPr/>
          <p:nvPr/>
        </p:nvSpPr>
        <p:spPr>
          <a:xfrm>
            <a:off x="829994" y="6464773"/>
            <a:ext cx="9762978" cy="1012082"/>
          </a:xfrm>
          <a:prstGeom prst="wedgeRoundRectCallout">
            <a:avLst>
              <a:gd name="adj1" fmla="val -17851"/>
              <a:gd name="adj2" fmla="val -10717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コピーコンストラクタで</a:t>
            </a:r>
            <a:r>
              <a:rPr kumimoji="1" lang="ja-JP" altLang="en-US" dirty="0" smtClean="0"/>
              <a:t>データメンバ毎にコピーする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（深いコピーが可能：配列の中身もコピーする）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982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コピーコンストラクタ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オブジェクト（</a:t>
            </a:r>
            <a:r>
              <a:rPr lang="ja-JP" altLang="en-US" dirty="0" smtClean="0"/>
              <a:t>データメンバ</a:t>
            </a:r>
            <a:r>
              <a:rPr kumimoji="1" lang="ja-JP" altLang="en-US" dirty="0" smtClean="0"/>
              <a:t>）のコピー方法の定義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 bwMode="auto">
          <a:xfrm>
            <a:off x="928468" y="3390314"/>
            <a:ext cx="9399172" cy="3404382"/>
          </a:xfrm>
          <a:prstGeom prst="rect">
            <a:avLst/>
          </a:prstGeom>
          <a:noFill/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  <a:normAutofit/>
          </a:bodyPr>
          <a:lstStyle>
            <a:lvl1pPr marL="312572" indent="-312572" algn="l" rtl="0" fontAlgn="base">
              <a:spcBef>
                <a:spcPts val="688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3" pitchFamily="18" charset="2"/>
              <a:buChar char="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5144" indent="-312572" algn="l" rtl="0" fontAlgn="base">
              <a:spcBef>
                <a:spcPts val="575"/>
              </a:spcBef>
              <a:spcAft>
                <a:spcPct val="0"/>
              </a:spcAft>
              <a:buClr>
                <a:schemeClr val="accent2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7717" indent="-260212" algn="l" rtl="0" fontAlgn="base">
              <a:spcBef>
                <a:spcPts val="575"/>
              </a:spcBef>
              <a:spcAft>
                <a:spcPct val="0"/>
              </a:spcAft>
              <a:buClr>
                <a:srgbClr val="BCBCBC"/>
              </a:buClr>
              <a:buSzPct val="76000"/>
              <a:buFont typeface="Wingdings 3" pitchFamily="18" charset="2"/>
              <a:buChar char="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0288" indent="-260212" algn="l" rtl="0" fontAlgn="base">
              <a:spcBef>
                <a:spcPts val="449"/>
              </a:spcBef>
              <a:spcAft>
                <a:spcPct val="0"/>
              </a:spcAft>
              <a:buClr>
                <a:srgbClr val="8BA2B4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62862" indent="-260212" algn="l" rtl="0" fontAlgn="base">
              <a:spcBef>
                <a:spcPts val="338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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6507" indent="-208502" algn="l" rtl="0" eaLnBrk="1" latinLnBrk="0" hangingPunct="1">
              <a:spcBef>
                <a:spcPts val="342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1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5008" indent="-208502" algn="l" rtl="0" eaLnBrk="1" latinLnBrk="0" hangingPunct="1">
              <a:spcBef>
                <a:spcPts val="342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93509" indent="-208502" algn="l" rtl="0" eaLnBrk="1" latinLnBrk="0" hangingPunct="1">
              <a:spcBef>
                <a:spcPts val="342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1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2010" indent="-208502" algn="l" rtl="0" eaLnBrk="1" latinLnBrk="0" hangingPunct="1">
              <a:spcBef>
                <a:spcPts val="342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1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/>
              <a:t> </a:t>
            </a:r>
            <a:r>
              <a:rPr lang="en-US" altLang="ja-JP" sz="2400" dirty="0" err="1">
                <a:solidFill>
                  <a:srgbClr val="00B050"/>
                </a:solidFill>
              </a:rPr>
              <a:t>dyn_mem</a:t>
            </a:r>
            <a:r>
              <a:rPr lang="en-US" altLang="ja-JP" sz="2400" dirty="0">
                <a:solidFill>
                  <a:srgbClr val="00B050"/>
                </a:solidFill>
              </a:rPr>
              <a:t>(</a:t>
            </a:r>
            <a:r>
              <a:rPr lang="en-US" altLang="ja-JP" sz="2400" dirty="0" err="1">
                <a:solidFill>
                  <a:srgbClr val="00B050"/>
                </a:solidFill>
              </a:rPr>
              <a:t>dyn_mem</a:t>
            </a:r>
            <a:r>
              <a:rPr lang="en-US" altLang="ja-JP" sz="2400" dirty="0">
                <a:solidFill>
                  <a:srgbClr val="00B050"/>
                </a:solidFill>
              </a:rPr>
              <a:t> &amp;</a:t>
            </a:r>
            <a:r>
              <a:rPr lang="en-US" altLang="ja-JP" sz="2400" dirty="0" err="1">
                <a:solidFill>
                  <a:srgbClr val="00B050"/>
                </a:solidFill>
              </a:rPr>
              <a:t>obj</a:t>
            </a:r>
            <a:r>
              <a:rPr lang="en-US" altLang="ja-JP" sz="2400" dirty="0">
                <a:solidFill>
                  <a:srgbClr val="00B050"/>
                </a:solidFill>
              </a:rPr>
              <a:t>) </a:t>
            </a:r>
            <a:r>
              <a:rPr lang="en-US" altLang="ja-JP" sz="2400" dirty="0"/>
              <a:t>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コピーコンストラクタ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size = </a:t>
            </a:r>
            <a:r>
              <a:rPr lang="en-US" altLang="ja-JP" sz="2400" dirty="0" err="1"/>
              <a:t>obj.size</a:t>
            </a:r>
            <a:r>
              <a:rPr lang="en-US" altLang="ja-JP" sz="2400" dirty="0"/>
              <a:t>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サイズをコピー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array = new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[size];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配列のメモリ確保</a:t>
            </a:r>
          </a:p>
          <a:p>
            <a:pPr marL="0" indent="0">
              <a:buNone/>
            </a:pPr>
            <a:r>
              <a:rPr lang="ja-JP" altLang="en-US" sz="2400" dirty="0"/>
              <a:t>    </a:t>
            </a:r>
            <a:r>
              <a:rPr lang="en-US" altLang="ja-JP" sz="2400" dirty="0"/>
              <a:t>for (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&lt;size;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 </a:t>
            </a:r>
            <a:r>
              <a:rPr lang="en-US" altLang="ja-JP" sz="2400" dirty="0">
                <a:solidFill>
                  <a:srgbClr val="FF0000"/>
                </a:solidFill>
              </a:rPr>
              <a:t>// </a:t>
            </a:r>
            <a:r>
              <a:rPr lang="ja-JP" altLang="en-US" sz="2400" dirty="0">
                <a:solidFill>
                  <a:srgbClr val="FF0000"/>
                </a:solidFill>
              </a:rPr>
              <a:t>配列をコピー</a:t>
            </a:r>
          </a:p>
          <a:p>
            <a:pPr marL="0" indent="0">
              <a:buNone/>
            </a:pPr>
            <a:r>
              <a:rPr lang="ja-JP" altLang="en-US" sz="2400" dirty="0"/>
              <a:t>      </a:t>
            </a:r>
            <a:r>
              <a:rPr lang="en-US" altLang="ja-JP" sz="2400" dirty="0"/>
              <a:t>array[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 = </a:t>
            </a:r>
            <a:r>
              <a:rPr lang="en-US" altLang="ja-JP" sz="2400" dirty="0" err="1"/>
              <a:t>obj.array</a:t>
            </a:r>
            <a:r>
              <a:rPr lang="en-US" altLang="ja-JP" sz="2400" dirty="0"/>
              <a:t>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];</a:t>
            </a:r>
          </a:p>
          <a:p>
            <a:pPr marL="0" indent="0">
              <a:buNone/>
            </a:pPr>
            <a:r>
              <a:rPr lang="en-US" altLang="ja-JP" sz="2400" dirty="0"/>
              <a:t>    }</a:t>
            </a:r>
          </a:p>
          <a:p>
            <a:pPr marL="0" indent="0">
              <a:buNone/>
            </a:pPr>
            <a:r>
              <a:rPr lang="en-US" altLang="ja-JP" sz="2400" dirty="0"/>
              <a:t>  }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4248444" y="2283571"/>
            <a:ext cx="5134708" cy="962961"/>
          </a:xfrm>
          <a:prstGeom prst="wedgeRoundRectCallout">
            <a:avLst>
              <a:gd name="adj1" fmla="val -62141"/>
              <a:gd name="adj2" fmla="val 6801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クラス名 </a:t>
            </a:r>
            <a:r>
              <a:rPr lang="en-US" altLang="ja-JP" dirty="0" smtClean="0"/>
              <a:t>(</a:t>
            </a:r>
            <a:r>
              <a:rPr lang="ja-JP" altLang="en-US" dirty="0" smtClean="0"/>
              <a:t>クラス名 </a:t>
            </a:r>
            <a:r>
              <a:rPr lang="en-US" altLang="ja-JP" dirty="0" smtClean="0"/>
              <a:t>&amp;</a:t>
            </a:r>
            <a:r>
              <a:rPr lang="en-US" altLang="ja-JP" dirty="0" err="1" smtClean="0"/>
              <a:t>obj</a:t>
            </a:r>
            <a:r>
              <a:rPr lang="en-US" altLang="ja-JP" smtClean="0"/>
              <a:t>)</a:t>
            </a:r>
          </a:p>
          <a:p>
            <a:pPr algn="ctr"/>
            <a:r>
              <a:rPr lang="ja-JP" altLang="en-US" dirty="0" smtClean="0"/>
              <a:t>という書式</a:t>
            </a:r>
            <a:endParaRPr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4836894" y="5601846"/>
            <a:ext cx="5406291" cy="962961"/>
          </a:xfrm>
          <a:prstGeom prst="wedgeRoundRectCallout">
            <a:avLst>
              <a:gd name="adj1" fmla="val -39965"/>
              <a:gd name="adj2" fmla="val -4739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自分で配列のメモリを確保して、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配列の要素毎にコピー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465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コピーコンストラクタが呼ばれる場合、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kumimoji="1" lang="ja-JP" altLang="en-US" dirty="0" smtClean="0"/>
              <a:t>呼ばれない場合（初期化と代入）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初期化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dyn_mem</a:t>
            </a:r>
            <a:r>
              <a:rPr lang="en-US" altLang="ja-JP" dirty="0" smtClean="0"/>
              <a:t> dm1(3);</a:t>
            </a:r>
          </a:p>
          <a:p>
            <a:pPr lvl="1"/>
            <a:r>
              <a:rPr kumimoji="1" lang="en-US" altLang="ja-JP" dirty="0" err="1" smtClean="0"/>
              <a:t>dyn_mem</a:t>
            </a:r>
            <a:r>
              <a:rPr kumimoji="1" lang="en-US" altLang="ja-JP" dirty="0" smtClean="0"/>
              <a:t> dm2(dm1);</a:t>
            </a:r>
          </a:p>
          <a:p>
            <a:pPr lvl="1"/>
            <a:r>
              <a:rPr lang="en-US" altLang="ja-JP" dirty="0" err="1" smtClean="0"/>
              <a:t>dyn_mem</a:t>
            </a:r>
            <a:r>
              <a:rPr lang="en-US" altLang="ja-JP" dirty="0" smtClean="0"/>
              <a:t> dm2 = dm1;</a:t>
            </a:r>
          </a:p>
          <a:p>
            <a:r>
              <a:rPr kumimoji="1" lang="ja-JP" altLang="en-US" dirty="0" smtClean="0"/>
              <a:t>代入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dm2 = dm1;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角丸四角形吹き出し 5"/>
          <p:cNvSpPr/>
          <p:nvPr/>
        </p:nvSpPr>
        <p:spPr>
          <a:xfrm>
            <a:off x="5937369" y="2016950"/>
            <a:ext cx="4474266" cy="942535"/>
          </a:xfrm>
          <a:prstGeom prst="wedgeRoundRectCallout">
            <a:avLst>
              <a:gd name="adj1" fmla="val -70677"/>
              <a:gd name="adj2" fmla="val 1573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コピーコンストラクタは</a:t>
            </a:r>
            <a:endParaRPr lang="en-US" altLang="ja-JP" smtClean="0"/>
          </a:p>
          <a:p>
            <a:pPr algn="ctr"/>
            <a:r>
              <a:rPr lang="ja-JP" altLang="en-US" dirty="0" smtClean="0"/>
              <a:t>初期化の時だけ呼ばれる</a:t>
            </a:r>
            <a:endParaRPr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5050302" y="3773997"/>
            <a:ext cx="5178453" cy="558854"/>
          </a:xfrm>
          <a:prstGeom prst="wedgeRoundRectCallout">
            <a:avLst>
              <a:gd name="adj1" fmla="val -81417"/>
              <a:gd name="adj2" fmla="val 1749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代入では呼ばれないので注意！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867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演習課題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D1795-BB81-4110-96B4-41B787FA81D8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第１０回</a:t>
            </a:r>
            <a:r>
              <a:rPr lang="ja-JP" altLang="en-US" dirty="0" smtClean="0"/>
              <a:t>演習課題（４）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4. </a:t>
            </a:r>
            <a:r>
              <a:rPr lang="ja-JP" altLang="en-US" dirty="0" smtClean="0"/>
              <a:t>以下のプログラムを作成する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以下の仕様を満たすクラスを作れ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オブジェクト作成時に整数</a:t>
            </a:r>
            <a:r>
              <a:rPr lang="en-US" altLang="ja-JP" dirty="0" smtClean="0"/>
              <a:t>k</a:t>
            </a:r>
            <a:r>
              <a:rPr lang="ja-JP" altLang="en-US" dirty="0" smtClean="0"/>
              <a:t>を</a:t>
            </a:r>
            <a:r>
              <a:rPr lang="ja-JP" altLang="en-US" dirty="0" smtClean="0"/>
              <a:t>引き数と</a:t>
            </a:r>
            <a:r>
              <a:rPr lang="ja-JP" altLang="en-US" dirty="0" smtClean="0"/>
              <a:t>し、</a:t>
            </a:r>
            <a:r>
              <a:rPr lang="en-US" altLang="ja-JP" dirty="0" smtClean="0"/>
              <a:t>new</a:t>
            </a:r>
            <a:r>
              <a:rPr lang="ja-JP" altLang="en-US" dirty="0" smtClean="0"/>
              <a:t>を使って</a:t>
            </a:r>
            <a:r>
              <a:rPr lang="en-US" altLang="ja-JP" dirty="0" smtClean="0"/>
              <a:t>(k+1)*(k+1)</a:t>
            </a:r>
            <a:r>
              <a:rPr lang="ja-JP" altLang="en-US" dirty="0" smtClean="0"/>
              <a:t>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次元配列を確保する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オブジェクト破棄時に</a:t>
            </a:r>
            <a:r>
              <a:rPr lang="en-US" altLang="ja-JP" dirty="0" smtClean="0"/>
              <a:t>delete</a:t>
            </a:r>
            <a:r>
              <a:rPr lang="ja-JP" altLang="en-US" dirty="0" err="1" smtClean="0"/>
              <a:t>でメ</a:t>
            </a:r>
            <a:r>
              <a:rPr lang="ja-JP" altLang="en-US" dirty="0" smtClean="0"/>
              <a:t>モリを解放する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任意の座標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x,y</a:t>
            </a:r>
            <a:r>
              <a:rPr lang="en-US" altLang="ja-JP" dirty="0" smtClean="0"/>
              <a:t>)</a:t>
            </a:r>
            <a:r>
              <a:rPr lang="ja-JP" altLang="en-US" dirty="0" smtClean="0"/>
              <a:t>に値を代入できる</a:t>
            </a:r>
            <a:endParaRPr lang="en-US" altLang="ja-JP" dirty="0" smtClean="0"/>
          </a:p>
          <a:p>
            <a:pPr lvl="2"/>
            <a:r>
              <a:rPr lang="ja-JP" altLang="en-US" dirty="0"/>
              <a:t>任意の座標</a:t>
            </a:r>
            <a:r>
              <a:rPr lang="en-US" altLang="ja-JP" dirty="0"/>
              <a:t>(</a:t>
            </a:r>
            <a:r>
              <a:rPr lang="en-US" altLang="ja-JP" dirty="0" err="1"/>
              <a:t>x,y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の値を表示できる</a:t>
            </a:r>
            <a:endParaRPr lang="en-US" altLang="ja-JP" dirty="0" smtClean="0"/>
          </a:p>
          <a:p>
            <a:pPr lvl="1"/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</a:rPr>
              <a:pPr>
                <a:defRPr/>
              </a:pPr>
              <a:t>37</a:t>
            </a:fld>
            <a:endParaRPr lang="en-US" dirty="0">
              <a:solidFill>
                <a:srgbClr val="4E5B6F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5906696" y="69798"/>
            <a:ext cx="4672210" cy="1280697"/>
          </a:xfrm>
          <a:prstGeom prst="wedgeRoundRectCallout">
            <a:avLst>
              <a:gd name="adj1" fmla="val -54226"/>
              <a:gd name="adj2" fmla="val -86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前回の積み残し</a:t>
            </a:r>
            <a:endParaRPr lang="en-US" altLang="ja-JP" smtClean="0"/>
          </a:p>
          <a:p>
            <a:pPr algn="ctr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回のところに提出（アップロード）する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568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第１０回演習課題（４）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ja-JP" altLang="en-US" dirty="0" smtClean="0"/>
              <a:t>プログラムを実行すると、キーボード</a:t>
            </a:r>
            <a:r>
              <a:rPr lang="ja-JP" altLang="en-US" dirty="0"/>
              <a:t>から整数</a:t>
            </a:r>
            <a:r>
              <a:rPr lang="en-US" altLang="ja-JP" dirty="0"/>
              <a:t>k</a:t>
            </a:r>
            <a:r>
              <a:rPr lang="ja-JP" altLang="en-US" dirty="0"/>
              <a:t>を</a:t>
            </a:r>
            <a:r>
              <a:rPr lang="ja-JP" altLang="en-US" dirty="0" smtClean="0"/>
              <a:t>入力することを求められる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</a:t>
            </a:r>
            <a:r>
              <a:rPr lang="en-US" altLang="ja-JP" dirty="0" smtClean="0"/>
              <a:t>k</a:t>
            </a:r>
            <a:r>
              <a:rPr lang="ja-JP" altLang="en-US" dirty="0" smtClean="0"/>
              <a:t>を引数として、前述のクラスのオブジェクトを作る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</a:t>
            </a:r>
            <a:r>
              <a:rPr lang="en-US" altLang="ja-JP" dirty="0"/>
              <a:t>0,0)</a:t>
            </a:r>
            <a:r>
              <a:rPr lang="ja-JP" altLang="en-US" dirty="0"/>
              <a:t>から</a:t>
            </a:r>
            <a:r>
              <a:rPr lang="en-US" altLang="ja-JP" dirty="0"/>
              <a:t>(k-1,k-1)</a:t>
            </a:r>
            <a:r>
              <a:rPr lang="ja-JP" altLang="en-US" dirty="0"/>
              <a:t>までには、乱数で適当な値を入れる</a:t>
            </a:r>
            <a:endParaRPr lang="en-US" altLang="ja-JP" dirty="0"/>
          </a:p>
          <a:p>
            <a:pPr lvl="1"/>
            <a:r>
              <a:rPr lang="ja-JP" altLang="en-US" dirty="0"/>
              <a:t>列毎の和を</a:t>
            </a:r>
            <a:r>
              <a:rPr lang="en-US" altLang="ja-JP" dirty="0"/>
              <a:t>(k,0)</a:t>
            </a:r>
            <a:r>
              <a:rPr lang="ja-JP" altLang="en-US" dirty="0"/>
              <a:t>から</a:t>
            </a:r>
            <a:r>
              <a:rPr lang="en-US" altLang="ja-JP" dirty="0"/>
              <a:t>(k,k-1)</a:t>
            </a:r>
            <a:r>
              <a:rPr lang="ja-JP" altLang="en-US" dirty="0"/>
              <a:t>に入れる</a:t>
            </a:r>
            <a:endParaRPr lang="en-US" altLang="ja-JP" dirty="0"/>
          </a:p>
          <a:p>
            <a:pPr lvl="1"/>
            <a:r>
              <a:rPr lang="ja-JP" altLang="en-US" dirty="0"/>
              <a:t>行毎の和を</a:t>
            </a:r>
            <a:r>
              <a:rPr lang="en-US" altLang="ja-JP" dirty="0"/>
              <a:t>(0,k)</a:t>
            </a:r>
            <a:r>
              <a:rPr lang="ja-JP" altLang="en-US" dirty="0"/>
              <a:t>から</a:t>
            </a:r>
            <a:r>
              <a:rPr lang="en-US" altLang="ja-JP" dirty="0"/>
              <a:t>(k-1,k)</a:t>
            </a:r>
            <a:r>
              <a:rPr lang="ja-JP" altLang="en-US" dirty="0"/>
              <a:t>に入れる</a:t>
            </a:r>
            <a:endParaRPr lang="en-US" altLang="ja-JP" dirty="0"/>
          </a:p>
          <a:p>
            <a:pPr lvl="1"/>
            <a:r>
              <a:rPr lang="en-US" altLang="ja-JP" dirty="0"/>
              <a:t>(0,0)</a:t>
            </a:r>
            <a:r>
              <a:rPr lang="ja-JP" altLang="en-US" dirty="0"/>
              <a:t>から</a:t>
            </a:r>
            <a:r>
              <a:rPr lang="en-US" altLang="ja-JP" dirty="0"/>
              <a:t>(k-1,k-1)</a:t>
            </a:r>
            <a:r>
              <a:rPr lang="ja-JP" altLang="en-US" dirty="0" err="1"/>
              <a:t>までの</a:t>
            </a:r>
            <a:r>
              <a:rPr lang="ja-JP" altLang="en-US" dirty="0"/>
              <a:t>合計を</a:t>
            </a:r>
            <a:r>
              <a:rPr lang="en-US" altLang="ja-JP" dirty="0"/>
              <a:t>(</a:t>
            </a:r>
            <a:r>
              <a:rPr lang="en-US" altLang="ja-JP" dirty="0" err="1"/>
              <a:t>k,k</a:t>
            </a:r>
            <a:r>
              <a:rPr lang="en-US" altLang="ja-JP" dirty="0"/>
              <a:t>)</a:t>
            </a:r>
            <a:r>
              <a:rPr lang="ja-JP" altLang="en-US" dirty="0"/>
              <a:t>に入れる</a:t>
            </a:r>
            <a:endParaRPr lang="en-US" altLang="ja-JP" dirty="0"/>
          </a:p>
          <a:p>
            <a:pPr lvl="1"/>
            <a:r>
              <a:rPr lang="en-US" altLang="ja-JP" dirty="0"/>
              <a:t>(0,0)</a:t>
            </a:r>
            <a:r>
              <a:rPr lang="ja-JP" altLang="en-US" dirty="0"/>
              <a:t>から</a:t>
            </a:r>
            <a:r>
              <a:rPr lang="en-US" altLang="ja-JP" dirty="0"/>
              <a:t>(</a:t>
            </a:r>
            <a:r>
              <a:rPr lang="en-US" altLang="ja-JP" dirty="0" err="1"/>
              <a:t>k,k</a:t>
            </a:r>
            <a:r>
              <a:rPr lang="en-US" altLang="ja-JP" dirty="0"/>
              <a:t>)</a:t>
            </a:r>
            <a:r>
              <a:rPr lang="ja-JP" altLang="en-US" dirty="0" err="1"/>
              <a:t>までを</a:t>
            </a:r>
            <a:r>
              <a:rPr lang="ja-JP" altLang="en-US" dirty="0"/>
              <a:t>出力した</a:t>
            </a:r>
            <a:r>
              <a:rPr lang="ja-JP" altLang="en-US" dirty="0" smtClean="0"/>
              <a:t>後、オブジェクトを破棄する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</a:rPr>
              <a:pPr>
                <a:defRPr/>
              </a:pPr>
              <a:t>38</a:t>
            </a:fld>
            <a:endParaRPr lang="en-US" dirty="0">
              <a:solidFill>
                <a:srgbClr val="4E5B6F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2865792" y="5127354"/>
          <a:ext cx="5555545" cy="1854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11109"/>
                <a:gridCol w="1111109"/>
                <a:gridCol w="1111109"/>
                <a:gridCol w="1111109"/>
                <a:gridCol w="11111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(0,0)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(0,1)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(0,2)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(0,3)</a:t>
                      </a:r>
                      <a:endParaRPr kumimoji="1" lang="ja-JP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 smtClean="0"/>
                        <a:t>(0,4)</a:t>
                      </a:r>
                      <a:endParaRPr kumimoji="1" lang="ja-JP" altLang="en-US" b="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(1,4)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(2,0)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(2,1)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(2,2)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(2,3)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(2,4)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(3,0)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(3,1)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(3,2)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(3,3)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(3,4)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(4,0)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(4,1)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(4,2)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(4,3)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(4,4)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角丸四角形吹き出し 6"/>
          <p:cNvSpPr/>
          <p:nvPr/>
        </p:nvSpPr>
        <p:spPr>
          <a:xfrm>
            <a:off x="8785665" y="5193412"/>
            <a:ext cx="1715911" cy="575733"/>
          </a:xfrm>
          <a:prstGeom prst="wedgeRoundRectCallout">
            <a:avLst>
              <a:gd name="adj1" fmla="val -76319"/>
              <a:gd name="adj2" fmla="val -1004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行毎の和</a:t>
            </a:r>
            <a:endParaRPr kumimoji="1"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4639821" y="7053972"/>
            <a:ext cx="1698977" cy="440266"/>
          </a:xfrm>
          <a:prstGeom prst="wedgeRoundRectCallout">
            <a:avLst>
              <a:gd name="adj1" fmla="val -17118"/>
              <a:gd name="adj2" fmla="val -8652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列毎の和</a:t>
            </a:r>
            <a:endParaRPr kumimoji="1" lang="ja-JP" altLang="en-US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8875978" y="6212604"/>
            <a:ext cx="1061155" cy="575733"/>
          </a:xfrm>
          <a:prstGeom prst="wedgeRoundRectCallout">
            <a:avLst>
              <a:gd name="adj1" fmla="val -98925"/>
              <a:gd name="adj2" fmla="val 3700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合計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715963" y="5235746"/>
            <a:ext cx="1952978" cy="491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k=4</a:t>
            </a:r>
            <a:r>
              <a:rPr kumimoji="1" lang="ja-JP" altLang="en-US" dirty="0" smtClean="0"/>
              <a:t>のとき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5628845" y="679324"/>
            <a:ext cx="947738" cy="46092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続き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731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第１１回</a:t>
            </a:r>
            <a:r>
              <a:rPr lang="ja-JP" altLang="en-US" dirty="0" smtClean="0"/>
              <a:t>演習課題（１）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1</a:t>
            </a:r>
            <a:r>
              <a:rPr lang="en-US" altLang="ja-JP" dirty="0" smtClean="0"/>
              <a:t>. </a:t>
            </a:r>
            <a:r>
              <a:rPr lang="ja-JP" altLang="en-US" dirty="0" smtClean="0"/>
              <a:t>乱数</a:t>
            </a:r>
            <a:r>
              <a:rPr lang="ja-JP" altLang="en-US" dirty="0"/>
              <a:t>を</a:t>
            </a:r>
            <a:r>
              <a:rPr lang="ja-JP" altLang="en-US" dirty="0" smtClean="0"/>
              <a:t>使って円周率</a:t>
            </a:r>
            <a:r>
              <a:rPr lang="en-US" altLang="ja-JP" dirty="0" smtClean="0"/>
              <a:t>π</a:t>
            </a:r>
            <a:r>
              <a:rPr lang="ja-JP" altLang="en-US" dirty="0"/>
              <a:t>を求めよ。</a:t>
            </a:r>
            <a:endParaRPr lang="en-US" altLang="ja-JP" dirty="0"/>
          </a:p>
          <a:p>
            <a:pPr lvl="1"/>
            <a:r>
              <a:rPr lang="ja-JP" altLang="en-US" dirty="0"/>
              <a:t>例えば</a:t>
            </a:r>
            <a:r>
              <a:rPr lang="ja-JP" altLang="en-US" dirty="0" smtClean="0"/>
              <a:t>、</a:t>
            </a:r>
            <a:r>
              <a:rPr lang="en-US" altLang="ja-JP" dirty="0" smtClean="0"/>
              <a:t>x</a:t>
            </a:r>
            <a:r>
              <a:rPr lang="ja-JP" altLang="en-US" dirty="0"/>
              <a:t>座標と</a:t>
            </a:r>
            <a:r>
              <a:rPr lang="en-US" altLang="ja-JP" dirty="0"/>
              <a:t>y</a:t>
            </a:r>
            <a:r>
              <a:rPr lang="ja-JP" altLang="en-US" dirty="0"/>
              <a:t>座標を乱数で生成</a:t>
            </a:r>
            <a:r>
              <a:rPr lang="ja-JP" altLang="en-US" dirty="0" smtClean="0"/>
              <a:t>して、点を発生させる</a:t>
            </a:r>
            <a:endParaRPr lang="en-US" altLang="ja-JP" dirty="0" smtClean="0"/>
          </a:p>
          <a:p>
            <a:pPr lvl="1"/>
            <a:r>
              <a:rPr lang="en-US" altLang="ja-JP" dirty="0"/>
              <a:t>1x1</a:t>
            </a:r>
            <a:r>
              <a:rPr lang="ja-JP" altLang="en-US" dirty="0"/>
              <a:t>の正方形と直径１の円を考えて、</a:t>
            </a:r>
            <a:r>
              <a:rPr lang="ja-JP" altLang="en-US" dirty="0" smtClean="0"/>
              <a:t>発生させた点の数と、円</a:t>
            </a:r>
            <a:r>
              <a:rPr lang="ja-JP" altLang="en-US" dirty="0"/>
              <a:t>の</a:t>
            </a:r>
            <a:r>
              <a:rPr lang="ja-JP" altLang="en-US" dirty="0" smtClean="0"/>
              <a:t>内側にできた点</a:t>
            </a:r>
            <a:r>
              <a:rPr lang="ja-JP" altLang="en-US" dirty="0"/>
              <a:t>の数</a:t>
            </a:r>
            <a:r>
              <a:rPr lang="ja-JP" altLang="en-US" dirty="0" smtClean="0"/>
              <a:t>を比べると、円周率が求まる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発生させた点の数と求まった円周率の関係を図示するとなお良い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正方形/長方形 4"/>
          <p:cNvSpPr/>
          <p:nvPr/>
        </p:nvSpPr>
        <p:spPr>
          <a:xfrm>
            <a:off x="7192759" y="4267463"/>
            <a:ext cx="2880000" cy="288000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7192759" y="4267463"/>
            <a:ext cx="2880000" cy="288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817033" y="5831949"/>
            <a:ext cx="5838825" cy="10257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何かを参考にした場合は、その旨を述べる。書いてない場合は０点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817033" y="4585758"/>
            <a:ext cx="5838825" cy="102571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使った手法を</a:t>
            </a:r>
            <a:r>
              <a:rPr kumimoji="1" lang="en-US" altLang="ja-JP" smtClean="0"/>
              <a:t>TA</a:t>
            </a:r>
            <a:r>
              <a:rPr kumimoji="1" lang="ja-JP" altLang="en-US" dirty="0" smtClean="0"/>
              <a:t>に分かるように説明する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906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smtClean="0"/>
              <a:t>8</a:t>
            </a:r>
            <a:r>
              <a:rPr lang="ja-JP" altLang="en-US" dirty="0" smtClean="0"/>
              <a:t>回</a:t>
            </a:r>
            <a:r>
              <a:rPr lang="ja-JP" altLang="en-US" dirty="0" smtClean="0"/>
              <a:t>演習課題の解説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EC2BA-4ABA-4B06-87FE-20DA4D220CB4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4</a:t>
            </a:fld>
            <a:endParaRPr lang="en-US" dirty="0">
              <a:solidFill>
                <a:srgbClr val="FFFFF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5121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第１１回</a:t>
            </a:r>
            <a:r>
              <a:rPr lang="ja-JP" altLang="en-US" dirty="0" smtClean="0"/>
              <a:t>演習課題（２）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2. </a:t>
            </a:r>
            <a:r>
              <a:rPr lang="ja-JP" altLang="en-US" dirty="0" smtClean="0"/>
              <a:t>以下の条件を満たすプログラムを作成せよ。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引数として自然数</a:t>
            </a:r>
            <a:r>
              <a:rPr lang="ja-JP" altLang="en-US" dirty="0" smtClean="0"/>
              <a:t>を１つとり、その数が完全数であるかどうかを判定する関数を持つ。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100</a:t>
            </a:r>
            <a:r>
              <a:rPr lang="ja-JP" altLang="en-US" dirty="0" smtClean="0"/>
              <a:t>以上の適当な値</a:t>
            </a:r>
            <a:r>
              <a:rPr lang="ja-JP" altLang="en-US" smtClean="0"/>
              <a:t>までの自然数</a:t>
            </a:r>
            <a:r>
              <a:rPr lang="ja-JP" altLang="en-US" dirty="0" smtClean="0"/>
              <a:t>が完全数かどうかを調べて、完全数を表示する。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4DB3-5C05-4EB1-A0B3-6C294000FE5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16089" y="4741333"/>
            <a:ext cx="4786489" cy="18513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その数自身を除く約数の和が、その数自身と等しい</a:t>
            </a:r>
            <a:r>
              <a:rPr lang="ja-JP" altLang="en-US" dirty="0" smtClean="0"/>
              <a:t>自然数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（例：</a:t>
            </a:r>
            <a:r>
              <a:rPr kumimoji="1" lang="en-US" altLang="ja-JP" dirty="0" smtClean="0"/>
              <a:t>6=1+2+3</a:t>
            </a:r>
            <a:r>
              <a:rPr kumimoji="1" lang="ja-JP" altLang="en-US" dirty="0" err="1" smtClean="0"/>
              <a:t>、</a:t>
            </a:r>
            <a:endParaRPr kumimoji="1" lang="en-US" altLang="ja-JP" dirty="0" smtClean="0"/>
          </a:p>
          <a:p>
            <a:pPr algn="ctr"/>
            <a:r>
              <a:rPr lang="en-US" altLang="ja-JP" smtClean="0"/>
              <a:t>28=1+2+4+7+14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316089" y="4024489"/>
            <a:ext cx="4786489" cy="716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完全数</a:t>
            </a:r>
            <a:endParaRPr kumimoji="1"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6236" y="3841052"/>
            <a:ext cx="4791075" cy="20383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322" y="5506154"/>
            <a:ext cx="897865" cy="11521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4512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mp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提出に関して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提出する</a:t>
            </a:r>
            <a:r>
              <a:rPr lang="ja-JP" altLang="en-US" dirty="0" smtClean="0"/>
              <a:t>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ソースファイル</a:t>
            </a:r>
            <a:r>
              <a:rPr lang="en-US" altLang="ja-JP" dirty="0"/>
              <a:t>(.</a:t>
            </a:r>
            <a:r>
              <a:rPr lang="en-US" altLang="ja-JP" dirty="0" smtClean="0"/>
              <a:t>cc</a:t>
            </a:r>
            <a:r>
              <a:rPr lang="ja-JP" altLang="en-US" dirty="0" smtClean="0"/>
              <a:t>または</a:t>
            </a:r>
            <a:r>
              <a:rPr lang="en-US" altLang="ja-JP" dirty="0" smtClean="0"/>
              <a:t>.</a:t>
            </a:r>
            <a:r>
              <a:rPr lang="en-US" altLang="ja-JP" dirty="0" err="1" smtClean="0"/>
              <a:t>cpp</a:t>
            </a:r>
            <a:r>
              <a:rPr lang="en-US" altLang="ja-JP" dirty="0" smtClean="0"/>
              <a:t> </a:t>
            </a:r>
            <a:r>
              <a:rPr lang="ja-JP" altLang="en-US" dirty="0"/>
              <a:t>ファイル</a:t>
            </a:r>
            <a:r>
              <a:rPr lang="en-US" altLang="ja-JP" dirty="0"/>
              <a:t>)</a:t>
            </a:r>
          </a:p>
          <a:p>
            <a:pPr lvl="2"/>
            <a:r>
              <a:rPr lang="ja-JP" altLang="en-US" dirty="0"/>
              <a:t>ファイル名は</a:t>
            </a:r>
            <a:r>
              <a:rPr lang="en-US" altLang="ja-JP" dirty="0" smtClean="0"/>
              <a:t>kadai1211_</a:t>
            </a:r>
            <a:r>
              <a:rPr lang="ja-JP" altLang="en-US" dirty="0"/>
              <a:t>学籍番号</a:t>
            </a:r>
            <a:r>
              <a:rPr lang="en-US" altLang="ja-JP" dirty="0"/>
              <a:t>_</a:t>
            </a:r>
            <a:r>
              <a:rPr lang="ja-JP" altLang="en-US" dirty="0"/>
              <a:t>課題番号</a:t>
            </a:r>
            <a:r>
              <a:rPr lang="en-US" altLang="ja-JP" dirty="0"/>
              <a:t>.</a:t>
            </a:r>
            <a:r>
              <a:rPr lang="en-US" altLang="ja-JP" dirty="0" smtClean="0"/>
              <a:t>cc</a:t>
            </a:r>
            <a:r>
              <a:rPr lang="ja-JP" altLang="en-US" dirty="0" smtClean="0"/>
              <a:t>（</a:t>
            </a:r>
            <a:r>
              <a:rPr lang="en-US" altLang="ja-JP" dirty="0" smtClean="0"/>
              <a:t>.</a:t>
            </a:r>
            <a:r>
              <a:rPr lang="en-US" altLang="ja-JP" dirty="0" err="1" smtClean="0"/>
              <a:t>cpp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(Visual Studio</a:t>
            </a:r>
            <a:r>
              <a:rPr lang="ja-JP" altLang="en-US" dirty="0" smtClean="0"/>
              <a:t>の場合</a:t>
            </a:r>
            <a:r>
              <a:rPr lang="en-US" altLang="ja-JP" dirty="0" smtClean="0"/>
              <a:t>)</a:t>
            </a:r>
            <a:br>
              <a:rPr lang="en-US" altLang="ja-JP" dirty="0" smtClean="0"/>
            </a:br>
            <a:r>
              <a:rPr lang="ja-JP" altLang="en-US" dirty="0" smtClean="0"/>
              <a:t>ファイル名</a:t>
            </a:r>
            <a:r>
              <a:rPr lang="ja-JP" altLang="en-US" dirty="0"/>
              <a:t>は</a:t>
            </a:r>
            <a:r>
              <a:rPr lang="en-US" altLang="ja-JP" dirty="0" smtClean="0"/>
              <a:t>kadai1211_</a:t>
            </a:r>
            <a:r>
              <a:rPr lang="ja-JP" altLang="en-US" dirty="0"/>
              <a:t>学籍番号</a:t>
            </a:r>
            <a:r>
              <a:rPr lang="en-US" altLang="ja-JP" dirty="0" smtClean="0"/>
              <a:t>_</a:t>
            </a:r>
            <a:r>
              <a:rPr lang="ja-JP" altLang="en-US" dirty="0" smtClean="0"/>
              <a:t>課題番号</a:t>
            </a:r>
            <a:r>
              <a:rPr lang="en-US" altLang="ja-JP" dirty="0" smtClean="0"/>
              <a:t>_v.cc</a:t>
            </a:r>
            <a:r>
              <a:rPr lang="ja-JP" altLang="en-US" dirty="0"/>
              <a:t>（</a:t>
            </a:r>
            <a:r>
              <a:rPr lang="en-US" altLang="ja-JP" dirty="0"/>
              <a:t>.</a:t>
            </a:r>
            <a:r>
              <a:rPr lang="en-US" altLang="ja-JP" dirty="0" err="1"/>
              <a:t>cpp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実行</a:t>
            </a:r>
            <a:r>
              <a:rPr lang="ja-JP" altLang="en-US" dirty="0"/>
              <a:t>結果の</a:t>
            </a:r>
            <a:r>
              <a:rPr lang="ja-JP" altLang="en-US" dirty="0" smtClean="0"/>
              <a:t>出力と講義</a:t>
            </a:r>
            <a:r>
              <a:rPr lang="ja-JP" altLang="en-US" dirty="0"/>
              <a:t>に関するコメント</a:t>
            </a:r>
            <a:endParaRPr lang="en-US" altLang="ja-JP" dirty="0"/>
          </a:p>
          <a:p>
            <a:pPr lvl="2"/>
            <a:r>
              <a:rPr lang="en-US" altLang="ja-JP" dirty="0" smtClean="0"/>
              <a:t>.</a:t>
            </a:r>
            <a:r>
              <a:rPr lang="en-US" altLang="ja-JP" dirty="0"/>
              <a:t>txt </a:t>
            </a:r>
            <a:r>
              <a:rPr lang="ja-JP" altLang="en-US" dirty="0"/>
              <a:t>ファイルで、学籍番号、氏名を含む</a:t>
            </a:r>
            <a:endParaRPr lang="en-US" altLang="ja-JP" dirty="0"/>
          </a:p>
          <a:p>
            <a:pPr lvl="2"/>
            <a:r>
              <a:rPr lang="ja-JP" altLang="en-US" dirty="0"/>
              <a:t>ファイル名は</a:t>
            </a:r>
            <a:r>
              <a:rPr lang="en-US" altLang="ja-JP" dirty="0" smtClean="0"/>
              <a:t>report1211_</a:t>
            </a:r>
            <a:r>
              <a:rPr lang="ja-JP" altLang="en-US" dirty="0"/>
              <a:t>学籍番号</a:t>
            </a:r>
            <a:r>
              <a:rPr lang="en-US" altLang="ja-JP" dirty="0"/>
              <a:t>.txt </a:t>
            </a:r>
            <a:r>
              <a:rPr lang="ja-JP" altLang="en-US" dirty="0"/>
              <a:t>とする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41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0755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提出に関して</a:t>
            </a:r>
            <a:r>
              <a:rPr lang="ja-JP" altLang="en-US" dirty="0" smtClean="0"/>
              <a:t>（続き）</a:t>
            </a:r>
            <a:r>
              <a:rPr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/>
              <a:t>提出期限</a:t>
            </a:r>
            <a:endParaRPr lang="en-US" altLang="ja-JP" dirty="0"/>
          </a:p>
          <a:p>
            <a:pPr lvl="1"/>
            <a:r>
              <a:rPr lang="en-US" altLang="ja-JP" dirty="0" smtClean="0"/>
              <a:t>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8</a:t>
            </a:r>
            <a:r>
              <a:rPr lang="ja-JP" altLang="en-US" dirty="0" smtClean="0"/>
              <a:t>日</a:t>
            </a:r>
            <a:r>
              <a:rPr lang="ja-JP" altLang="en-US" dirty="0"/>
              <a:t>（水）　</a:t>
            </a:r>
            <a:r>
              <a:rPr lang="ja-JP" altLang="en-US" dirty="0" smtClean="0"/>
              <a:t>００：００</a:t>
            </a:r>
            <a:endParaRPr lang="en-US" altLang="ja-JP" dirty="0"/>
          </a:p>
          <a:p>
            <a:r>
              <a:rPr lang="ja-JP" altLang="en-US" dirty="0"/>
              <a:t>提出方法</a:t>
            </a:r>
            <a:endParaRPr lang="en-US" altLang="ja-JP" dirty="0"/>
          </a:p>
          <a:p>
            <a:pPr lvl="1"/>
            <a:r>
              <a:rPr lang="ja-JP" altLang="en-US" dirty="0"/>
              <a:t>授業支援システムから提出</a:t>
            </a:r>
            <a:endParaRPr lang="en-US" altLang="ja-JP" dirty="0"/>
          </a:p>
          <a:p>
            <a:r>
              <a:rPr lang="ja-JP" altLang="en-US" dirty="0"/>
              <a:t>注意点</a:t>
            </a:r>
            <a:endParaRPr lang="en-US" altLang="ja-JP" dirty="0"/>
          </a:p>
          <a:p>
            <a:pPr lvl="1"/>
            <a:r>
              <a:rPr lang="ja-JP" altLang="en-US" dirty="0"/>
              <a:t>ファイル名の命名規則が間違っているものは採点しない</a:t>
            </a:r>
            <a:endParaRPr lang="en-US" altLang="ja-JP" dirty="0"/>
          </a:p>
          <a:p>
            <a:pPr lvl="1"/>
            <a:r>
              <a:rPr lang="ja-JP" altLang="en-US" dirty="0"/>
              <a:t>コンパイルの通らないものは採点しない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42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2876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第８回演習課題解説（１）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sz="3087" dirty="0"/>
              <a:t>２から１０００までの整数のうち，素数のみを表示するプログラムを作れ</a:t>
            </a:r>
            <a:endParaRPr lang="en-US" altLang="ja-JP" sz="3087" dirty="0"/>
          </a:p>
          <a:p>
            <a:endParaRPr lang="en-US" altLang="ja-JP" dirty="0" smtClean="0"/>
          </a:p>
          <a:p>
            <a:r>
              <a:rPr lang="ja-JP" altLang="en-US" dirty="0" smtClean="0"/>
              <a:t>素数とは？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 </a:t>
            </a:r>
            <a:r>
              <a:rPr lang="ja-JP" altLang="en-US" dirty="0" smtClean="0"/>
              <a:t>と自分自身以外に正の約数を持たない、</a:t>
            </a:r>
            <a:r>
              <a:rPr lang="en-US" altLang="ja-JP" dirty="0" smtClean="0"/>
              <a:t>1 </a:t>
            </a:r>
            <a:r>
              <a:rPr lang="ja-JP" altLang="en-US" dirty="0" smtClean="0"/>
              <a:t>でない自然数（正の整数）のこと</a:t>
            </a:r>
            <a:endParaRPr lang="en-US" altLang="ja-JP" dirty="0" smtClean="0"/>
          </a:p>
          <a:p>
            <a:r>
              <a:rPr lang="en-US" altLang="ja-JP" dirty="0" smtClean="0"/>
              <a:t>N </a:t>
            </a:r>
            <a:r>
              <a:rPr lang="ja-JP" altLang="en-US" dirty="0" smtClean="0"/>
              <a:t>が素数である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２</a:t>
            </a:r>
            <a:r>
              <a:rPr lang="en-US" altLang="ja-JP" dirty="0" smtClean="0"/>
              <a:t>,3,…,N </a:t>
            </a:r>
            <a:r>
              <a:rPr lang="ja-JP" altLang="en-US" dirty="0" smtClean="0"/>
              <a:t>で</a:t>
            </a:r>
            <a:r>
              <a:rPr lang="en-US" altLang="ja-JP" dirty="0" smtClean="0"/>
              <a:t>N </a:t>
            </a:r>
            <a:r>
              <a:rPr lang="ja-JP" altLang="en-US" dirty="0" smtClean="0"/>
              <a:t>を割ったとき、</a:t>
            </a:r>
            <a:r>
              <a:rPr lang="en-US" altLang="ja-JP" dirty="0" smtClean="0"/>
              <a:t>N </a:t>
            </a:r>
            <a:r>
              <a:rPr lang="ja-JP" altLang="en-US" dirty="0" smtClean="0"/>
              <a:t>のみで割り切れる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5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29217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第８回演習課題解説（２）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sz="3087" dirty="0"/>
              <a:t>キーボードから入力された整数が素数である場合，素数であることを出力するプログラムを作れ．</a:t>
            </a:r>
            <a:endParaRPr lang="en-US" altLang="ja-JP" sz="3087" dirty="0"/>
          </a:p>
          <a:p>
            <a:endParaRPr lang="en-US" altLang="ja-JP" dirty="0" smtClean="0"/>
          </a:p>
          <a:p>
            <a:r>
              <a:rPr lang="ja-JP" altLang="en-US" dirty="0" smtClean="0"/>
              <a:t>素数の判別方法は課題１と同じ</a:t>
            </a:r>
            <a:endParaRPr lang="en-US" altLang="ja-JP" dirty="0" smtClean="0"/>
          </a:p>
          <a:p>
            <a:r>
              <a:rPr lang="ja-JP" altLang="en-US" dirty="0" smtClean="0"/>
              <a:t>キーボード入力された整数を利用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	</a:t>
            </a:r>
            <a:r>
              <a:rPr lang="ja-JP" altLang="en-US" dirty="0" smtClean="0"/>
              <a:t>キーボード入力された整数を変数に代入する関数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dirty="0" err="1" smtClean="0"/>
              <a:t>scanf</a:t>
            </a:r>
            <a:r>
              <a:rPr lang="en-US" altLang="ja-JP" dirty="0" smtClean="0"/>
              <a:t>( “%</a:t>
            </a:r>
            <a:r>
              <a:rPr lang="en-US" altLang="ja-JP" dirty="0" err="1" smtClean="0"/>
              <a:t>d</a:t>
            </a:r>
            <a:r>
              <a:rPr lang="en-US" altLang="ja-JP" dirty="0" smtClean="0"/>
              <a:t>”, &amp;</a:t>
            </a:r>
            <a:r>
              <a:rPr lang="en-US" altLang="ja-JP" dirty="0" err="1" smtClean="0"/>
              <a:t>n</a:t>
            </a:r>
            <a:r>
              <a:rPr lang="en-US" altLang="ja-JP" dirty="0" smtClean="0"/>
              <a:t> );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6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rot="16200000" flipV="1">
            <a:off x="3266516" y="5163622"/>
            <a:ext cx="670977" cy="175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3514496" y="5586618"/>
            <a:ext cx="3623108" cy="5504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2977" dirty="0"/>
              <a:t>&amp; </a:t>
            </a:r>
            <a:r>
              <a:rPr lang="ja-JP" altLang="en-US" sz="2977" dirty="0"/>
              <a:t>を忘れないように</a:t>
            </a:r>
            <a:endParaRPr lang="ja-JP" altLang="en-US" sz="2977" dirty="0"/>
          </a:p>
        </p:txBody>
      </p:sp>
    </p:spTree>
    <p:extLst>
      <p:ext uri="{BB962C8B-B14F-4D97-AF65-F5344CB8AC3E}">
        <p14:creationId xmlns:p14="http://schemas.microsoft.com/office/powerpoint/2010/main" val="319001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第８回演習課題解説（３）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sz="2646" dirty="0"/>
              <a:t>char</a:t>
            </a:r>
            <a:r>
              <a:rPr lang="ja-JP" altLang="en-US" sz="2646" dirty="0"/>
              <a:t>型の</a:t>
            </a:r>
            <a:r>
              <a:rPr lang="en-US" altLang="ja-JP" sz="2646" dirty="0"/>
              <a:t>2</a:t>
            </a:r>
            <a:r>
              <a:rPr lang="ja-JP" altLang="en-US" sz="2646" dirty="0"/>
              <a:t>次元配列を以下のように初期化する．</a:t>
            </a:r>
            <a:endParaRPr lang="en-US" altLang="ja-JP" sz="2646" dirty="0"/>
          </a:p>
          <a:p>
            <a:pPr marL="302052" lvl="1" indent="0">
              <a:buNone/>
            </a:pPr>
            <a:r>
              <a:rPr lang="en-US" altLang="ja-JP" sz="2205" dirty="0"/>
              <a:t>char </a:t>
            </a:r>
            <a:r>
              <a:rPr lang="en-US" altLang="ja-JP" sz="2205" dirty="0" err="1"/>
              <a:t>moji</a:t>
            </a:r>
            <a:r>
              <a:rPr lang="en-US" altLang="ja-JP" sz="2205" dirty="0"/>
              <a:t>[][256]={ “king”, “kind”, “kinder”, “kindergarten”};</a:t>
            </a:r>
          </a:p>
          <a:p>
            <a:pPr marL="302052" lvl="1" indent="0">
              <a:buNone/>
            </a:pPr>
            <a:r>
              <a:rPr lang="ja-JP" altLang="en-US" dirty="0"/>
              <a:t>このとき，これらの文字列を辞書に出てくる順にソートし，出力せよ．ただし，ソートのアルゴリズムを用いてソートすること</a:t>
            </a:r>
            <a:r>
              <a:rPr lang="ja-JP" altLang="en-US" dirty="0" smtClean="0"/>
              <a:t>．</a:t>
            </a:r>
            <a:endParaRPr lang="en-US" altLang="ja-JP" dirty="0" smtClean="0"/>
          </a:p>
          <a:p>
            <a:pPr marL="302052" lvl="1" indent="0">
              <a:buNone/>
            </a:pPr>
            <a:endParaRPr lang="en-US" altLang="ja-JP" sz="2646" dirty="0"/>
          </a:p>
          <a:p>
            <a:r>
              <a:rPr lang="ja-JP" altLang="en-US" sz="2646" dirty="0"/>
              <a:t>ソートは第２回演習課題</a:t>
            </a:r>
            <a:r>
              <a:rPr lang="en-US" altLang="ja-JP" sz="2646" dirty="0"/>
              <a:t>−</a:t>
            </a:r>
            <a:r>
              <a:rPr lang="ja-JP" altLang="en-US" sz="2646" dirty="0"/>
              <a:t>３のものを利用</a:t>
            </a:r>
            <a:endParaRPr lang="en-US" altLang="ja-JP" sz="2646" dirty="0"/>
          </a:p>
          <a:p>
            <a:r>
              <a:rPr lang="ja-JP" altLang="en-US" sz="2646" dirty="0"/>
              <a:t>文字列を比較する関数</a:t>
            </a:r>
            <a:r>
              <a:rPr lang="en-US" altLang="ja-JP" sz="2646" dirty="0" err="1"/>
              <a:t>strcmp</a:t>
            </a:r>
            <a:r>
              <a:rPr lang="en-US" altLang="ja-JP" sz="2646" dirty="0"/>
              <a:t> </a:t>
            </a:r>
            <a:r>
              <a:rPr lang="ja-JP" altLang="en-US" sz="2646" dirty="0"/>
              <a:t>の利用</a:t>
            </a:r>
          </a:p>
          <a:p>
            <a:pPr>
              <a:buNone/>
            </a:pPr>
            <a:r>
              <a:rPr lang="en-US" altLang="ja-JP" sz="2646" dirty="0"/>
              <a:t>   </a:t>
            </a:r>
            <a:r>
              <a:rPr lang="en-US" altLang="ja-JP" sz="2646" dirty="0" err="1"/>
              <a:t>int</a:t>
            </a:r>
            <a:r>
              <a:rPr lang="en-US" altLang="ja-JP" sz="2646" dirty="0"/>
              <a:t> </a:t>
            </a:r>
            <a:r>
              <a:rPr lang="en-US" altLang="ja-JP" sz="2646" dirty="0" err="1"/>
              <a:t>strcmp(const</a:t>
            </a:r>
            <a:r>
              <a:rPr lang="en-US" altLang="ja-JP" sz="2646" dirty="0"/>
              <a:t> char *s1, const char *s2);</a:t>
            </a:r>
          </a:p>
          <a:p>
            <a:pPr lvl="1"/>
            <a:r>
              <a:rPr lang="en-US" altLang="ja-JP" sz="2646" dirty="0"/>
              <a:t>s1==s2: 0</a:t>
            </a:r>
          </a:p>
          <a:p>
            <a:pPr lvl="1"/>
            <a:r>
              <a:rPr lang="en-US" altLang="ja-JP" sz="2646" dirty="0"/>
              <a:t>s1 &gt; s2(s1 </a:t>
            </a:r>
            <a:r>
              <a:rPr lang="ja-JP" altLang="en-US" sz="2646" dirty="0"/>
              <a:t>の方が後に辞書に出てくる</a:t>
            </a:r>
            <a:r>
              <a:rPr lang="en-US" altLang="ja-JP" sz="2646" dirty="0"/>
              <a:t>):</a:t>
            </a:r>
            <a:r>
              <a:rPr lang="ja-JP" altLang="en-US" sz="2646" dirty="0"/>
              <a:t>正の値</a:t>
            </a:r>
            <a:endParaRPr lang="en-US" altLang="ja-JP" sz="2646" dirty="0"/>
          </a:p>
          <a:p>
            <a:pPr lvl="1"/>
            <a:r>
              <a:rPr lang="en-US" altLang="ja-JP" sz="2646" dirty="0"/>
              <a:t>s1 &lt; s2(s2 </a:t>
            </a:r>
            <a:r>
              <a:rPr lang="ja-JP" altLang="en-US" sz="2646" dirty="0"/>
              <a:t>の方が後に辞書に出てくる</a:t>
            </a:r>
            <a:r>
              <a:rPr lang="en-US" altLang="ja-JP" sz="2646" dirty="0"/>
              <a:t>):</a:t>
            </a:r>
            <a:r>
              <a:rPr lang="ja-JP" altLang="en-US" sz="2646" dirty="0"/>
              <a:t>負の値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7</a:t>
            </a:fld>
            <a:endParaRPr lang="en-US" dirty="0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75026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第８回演習課題解説（４）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sz="3087" dirty="0"/>
              <a:t>クラスに</a:t>
            </a:r>
            <a:r>
              <a:rPr lang="en-US" altLang="ja-JP" sz="3087" dirty="0"/>
              <a:t>N</a:t>
            </a:r>
            <a:r>
              <a:rPr lang="ja-JP" altLang="en-US" sz="3087" dirty="0"/>
              <a:t>人の人がいて，クラス内に同じ誕生日の人が</a:t>
            </a:r>
            <a:r>
              <a:rPr lang="en-US" altLang="ja-JP" sz="3087" dirty="0"/>
              <a:t>2</a:t>
            </a:r>
            <a:r>
              <a:rPr lang="ja-JP" altLang="en-US" sz="3087" dirty="0"/>
              <a:t>人以上いる確率を求め，</a:t>
            </a:r>
            <a:r>
              <a:rPr lang="en-US" altLang="ja-JP" sz="3087" dirty="0"/>
              <a:t>N </a:t>
            </a:r>
            <a:r>
              <a:rPr lang="ja-JP" altLang="en-US" sz="3087" dirty="0"/>
              <a:t>が何人よりも大きくなると，その確率が</a:t>
            </a:r>
            <a:r>
              <a:rPr lang="en-US" altLang="ja-JP" sz="3087" dirty="0"/>
              <a:t>50%</a:t>
            </a:r>
            <a:r>
              <a:rPr lang="ja-JP" altLang="en-US" sz="3087" dirty="0"/>
              <a:t>以上になるか求めるプログラムを作れ．</a:t>
            </a:r>
            <a:endParaRPr lang="en-US" altLang="ja-JP" sz="3087" dirty="0"/>
          </a:p>
          <a:p>
            <a:endParaRPr lang="en-US" altLang="ja-JP" dirty="0" smtClean="0"/>
          </a:p>
          <a:p>
            <a:r>
              <a:rPr lang="ja-JP" altLang="en-US" sz="2426" dirty="0"/>
              <a:t>（求める確率）</a:t>
            </a:r>
            <a:endParaRPr lang="en-US" altLang="ja-JP" sz="2426" dirty="0"/>
          </a:p>
          <a:p>
            <a:pPr>
              <a:buNone/>
            </a:pPr>
            <a:r>
              <a:rPr lang="ja-JP" altLang="ja-JP" sz="2426" dirty="0"/>
              <a:t>　</a:t>
            </a:r>
            <a:r>
              <a:rPr lang="ja-JP" altLang="en-US" sz="2426" dirty="0"/>
              <a:t>＝１</a:t>
            </a:r>
            <a:r>
              <a:rPr lang="en-US" altLang="ja-JP" sz="2426" dirty="0"/>
              <a:t>−</a:t>
            </a:r>
            <a:r>
              <a:rPr lang="ja-JP" altLang="en-US" sz="2426" dirty="0"/>
              <a:t>（</a:t>
            </a:r>
            <a:r>
              <a:rPr lang="en-US" altLang="ja-JP" sz="2426" dirty="0"/>
              <a:t>N</a:t>
            </a:r>
            <a:r>
              <a:rPr lang="ja-JP" altLang="en-US" sz="2426" dirty="0"/>
              <a:t>人のクラス内に同じ誕生日の人が</a:t>
            </a:r>
            <a:r>
              <a:rPr lang="ja-JP" altLang="en-US" sz="2426" dirty="0">
                <a:solidFill>
                  <a:srgbClr val="FF0000"/>
                </a:solidFill>
              </a:rPr>
              <a:t>いない</a:t>
            </a:r>
            <a:r>
              <a:rPr lang="ja-JP" altLang="en-US" sz="2426" dirty="0"/>
              <a:t>確率）</a:t>
            </a:r>
            <a:endParaRPr lang="en-US" altLang="ja-JP" sz="2426" dirty="0"/>
          </a:p>
          <a:p>
            <a:r>
              <a:rPr lang="en-US" altLang="ja-JP" sz="2426" dirty="0"/>
              <a:t>N</a:t>
            </a:r>
            <a:r>
              <a:rPr lang="ja-JP" altLang="en-US" sz="2426" dirty="0"/>
              <a:t>人のクラス内に同じ誕生日の人が</a:t>
            </a:r>
            <a:r>
              <a:rPr lang="ja-JP" altLang="en-US" sz="2426" dirty="0">
                <a:solidFill>
                  <a:srgbClr val="FF0000"/>
                </a:solidFill>
              </a:rPr>
              <a:t>いない</a:t>
            </a:r>
            <a:r>
              <a:rPr lang="ja-JP" altLang="en-US" sz="2426" dirty="0"/>
              <a:t>確率</a:t>
            </a:r>
            <a:endParaRPr lang="en-US" altLang="ja-JP" sz="2426" dirty="0"/>
          </a:p>
          <a:p>
            <a:endParaRPr lang="en-US" altLang="ja-JP" sz="2426" dirty="0"/>
          </a:p>
          <a:p>
            <a:endParaRPr lang="en-US" altLang="ja-JP" sz="2426" dirty="0"/>
          </a:p>
          <a:p>
            <a:r>
              <a:rPr lang="en-US" altLang="ja-JP" sz="2426" dirty="0"/>
              <a:t>N=2,3,…</a:t>
            </a:r>
            <a:r>
              <a:rPr lang="ja-JP" altLang="en-US" sz="2426" dirty="0"/>
              <a:t>と計算し、求める確率が</a:t>
            </a:r>
            <a:r>
              <a:rPr lang="en-US" altLang="ja-JP" sz="2426" dirty="0"/>
              <a:t>50%</a:t>
            </a:r>
            <a:r>
              <a:rPr lang="ja-JP" altLang="en-US" sz="2426" dirty="0"/>
              <a:t>以上になるまで続ける</a:t>
            </a:r>
            <a:endParaRPr lang="en-US" altLang="ja-JP" sz="2426" dirty="0"/>
          </a:p>
          <a:p>
            <a:r>
              <a:rPr lang="ja-JP" altLang="en-US" sz="2426" dirty="0"/>
              <a:t>２３人以上で５０％以上となる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>
                <a:solidFill>
                  <a:srgbClr val="4E5B6F"/>
                </a:solidFill>
                <a:latin typeface="Lucida Sans Unicode"/>
                <a:ea typeface="ヒラギノ角ゴ Pro W3"/>
              </a:rPr>
              <a:pPr>
                <a:defRPr/>
              </a:pPr>
              <a:t>8</a:t>
            </a:fld>
            <a:endParaRPr lang="en-US">
              <a:solidFill>
                <a:srgbClr val="4E5B6F"/>
              </a:solidFill>
              <a:latin typeface="Lucida Sans Unicode"/>
              <a:ea typeface="ヒラギノ角ゴ Pro W3"/>
            </a:endParaRP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2986103" y="5207369"/>
          <a:ext cx="3259034" cy="670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数式" r:id="rId3" imgW="1727200" imgH="355600" progId="Equation.3">
                  <p:embed/>
                </p:oleObj>
              </mc:Choice>
              <mc:Fallback>
                <p:oleObj name="数式" r:id="rId3" imgW="17272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103" y="5207369"/>
                        <a:ext cx="3259034" cy="6709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267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関数のオーバロード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94DB3-5C05-4EB1-A0B3-6C294000FE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ASA@6UELZHUSBBWZY553" val="3962"/>
  <p:tag name="FIRSTMASA@8JIDKHVX17CCCNQO" val="4034"/>
  <p:tag name="DEFAULTDISPLAYSOURCE" val="\documentclass{article}\pagestyle{empty}&#10;\begin{document}&#10;&#10;\end{document}&#10;"/>
  <p:tag name="EMBEDFONTS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ヒラギノ">
      <a:majorFont>
        <a:latin typeface="Bell Gothic Std Black"/>
        <a:ea typeface="ヒラギノ角ゴ Pro W6"/>
        <a:cs typeface=""/>
      </a:majorFont>
      <a:minorFont>
        <a:latin typeface="Lucida Sans Unicode"/>
        <a:ea typeface="ヒラギノ角ゴ Pro W3"/>
        <a:cs typeface="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マイラー</Template>
  <TotalTime>37020</TotalTime>
  <Words>2980</Words>
  <Application>Microsoft Office PowerPoint</Application>
  <PresentationFormat>ユーザー設定</PresentationFormat>
  <Paragraphs>574</Paragraphs>
  <Slides>42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56" baseType="lpstr">
      <vt:lpstr>ヒラギノ角ゴ Pro W3</vt:lpstr>
      <vt:lpstr>Lucida Sans Unicode</vt:lpstr>
      <vt:lpstr>ＭＳ Ｐゴシック</vt:lpstr>
      <vt:lpstr>Bell Gothic Std Black</vt:lpstr>
      <vt:lpstr>ヒラギノ角ゴ Pro W6</vt:lpstr>
      <vt:lpstr>Bookman Old Style</vt:lpstr>
      <vt:lpstr>Times New Roman</vt:lpstr>
      <vt:lpstr>Arial</vt:lpstr>
      <vt:lpstr>HG明朝E</vt:lpstr>
      <vt:lpstr>ＭＳ Ｐ明朝</vt:lpstr>
      <vt:lpstr>Wingdings</vt:lpstr>
      <vt:lpstr>Wingdings 3</vt:lpstr>
      <vt:lpstr>アース</vt:lpstr>
      <vt:lpstr>数式</vt:lpstr>
      <vt:lpstr>情報工学演習I 第１１回</vt:lpstr>
      <vt:lpstr>授業の予定（後半）</vt:lpstr>
      <vt:lpstr>今日の内容</vt:lpstr>
      <vt:lpstr>第8回演習課題の解説</vt:lpstr>
      <vt:lpstr>第８回演習課題解説（１）</vt:lpstr>
      <vt:lpstr>第８回演習課題解説（２）</vt:lpstr>
      <vt:lpstr>第８回演習課題解説（３）</vt:lpstr>
      <vt:lpstr>第８回演習課題解説（４）</vt:lpstr>
      <vt:lpstr>関数のオーバロード</vt:lpstr>
      <vt:lpstr>関数のオーバーロード</vt:lpstr>
      <vt:lpstr>関数のオーバーロード</vt:lpstr>
      <vt:lpstr>関数のオーバーロード</vt:lpstr>
      <vt:lpstr>デフォルト引数</vt:lpstr>
      <vt:lpstr>球の体積の計算</vt:lpstr>
      <vt:lpstr>デフォルト引数</vt:lpstr>
      <vt:lpstr>コピーコンストラクタ</vt:lpstr>
      <vt:lpstr>オブジェクトのコピー</vt:lpstr>
      <vt:lpstr>実行例</vt:lpstr>
      <vt:lpstr>オブジェクトのコピー</vt:lpstr>
      <vt:lpstr>オブジェクトのコピー</vt:lpstr>
      <vt:lpstr>オブジェクトのコピーが うまくいかない例</vt:lpstr>
      <vt:lpstr>オブジェクトのコピーが うまくいかない例</vt:lpstr>
      <vt:lpstr>オブジェクトのコピーが うまくいかない例</vt:lpstr>
      <vt:lpstr>オブジェクトのコピーが うまくいかない例</vt:lpstr>
      <vt:lpstr>実行例</vt:lpstr>
      <vt:lpstr>何が起きているのか？</vt:lpstr>
      <vt:lpstr>オブジェクトのコピーが うまくいく例</vt:lpstr>
      <vt:lpstr>オブジェクトのコピーが うまくいく例</vt:lpstr>
      <vt:lpstr>オブジェクトのコピーが うまくいく例</vt:lpstr>
      <vt:lpstr>オブジェクトのコピーが うまくいく例</vt:lpstr>
      <vt:lpstr>オブジェクトのコピーが うまくいく例</vt:lpstr>
      <vt:lpstr>実行例</vt:lpstr>
      <vt:lpstr>何が起きているのか？</vt:lpstr>
      <vt:lpstr>コピーコンストラクタ</vt:lpstr>
      <vt:lpstr>コピーコンストラクタが呼ばれる場合、 呼ばれない場合（初期化と代入）</vt:lpstr>
      <vt:lpstr>演習課題</vt:lpstr>
      <vt:lpstr>第１０回演習課題（４）</vt:lpstr>
      <vt:lpstr>第１０回演習課題（４）</vt:lpstr>
      <vt:lpstr>第１１回演習課題（１）</vt:lpstr>
      <vt:lpstr>第１１回演習課題（２）</vt:lpstr>
      <vt:lpstr>提出に関して</vt:lpstr>
      <vt:lpstr>提出に関して（続き） </vt:lpstr>
    </vt:vector>
  </TitlesOfParts>
  <Company>JST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知覚情報処理</dc:title>
  <dc:creator>masa</dc:creator>
  <cp:lastModifiedBy>岩村雅一</cp:lastModifiedBy>
  <cp:revision>1877</cp:revision>
  <cp:lastPrinted>2011-10-03T01:35:52Z</cp:lastPrinted>
  <dcterms:created xsi:type="dcterms:W3CDTF">2003-10-14T04:37:25Z</dcterms:created>
  <dcterms:modified xsi:type="dcterms:W3CDTF">2013-12-11T03:05:13Z</dcterms:modified>
</cp:coreProperties>
</file>