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721" r:id="rId1"/>
  </p:sldMasterIdLst>
  <p:notesMasterIdLst>
    <p:notesMasterId r:id="rId26"/>
  </p:notesMasterIdLst>
  <p:handoutMasterIdLst>
    <p:handoutMasterId r:id="rId27"/>
  </p:handoutMasterIdLst>
  <p:sldIdLst>
    <p:sldId id="287" r:id="rId2"/>
    <p:sldId id="363" r:id="rId3"/>
    <p:sldId id="370" r:id="rId4"/>
    <p:sldId id="407" r:id="rId5"/>
    <p:sldId id="520" r:id="rId6"/>
    <p:sldId id="523" r:id="rId7"/>
    <p:sldId id="525" r:id="rId8"/>
    <p:sldId id="521" r:id="rId9"/>
    <p:sldId id="524" r:id="rId10"/>
    <p:sldId id="526" r:id="rId11"/>
    <p:sldId id="522" r:id="rId12"/>
    <p:sldId id="527" r:id="rId13"/>
    <p:sldId id="442" r:id="rId14"/>
    <p:sldId id="528" r:id="rId15"/>
    <p:sldId id="533" r:id="rId16"/>
    <p:sldId id="529" r:id="rId17"/>
    <p:sldId id="532" r:id="rId18"/>
    <p:sldId id="530" r:id="rId19"/>
    <p:sldId id="531" r:id="rId20"/>
    <p:sldId id="369" r:id="rId21"/>
    <p:sldId id="366" r:id="rId22"/>
    <p:sldId id="365" r:id="rId23"/>
    <p:sldId id="367" r:id="rId24"/>
    <p:sldId id="368" r:id="rId25"/>
  </p:sldIdLst>
  <p:sldSz cx="10693400" cy="7561263"/>
  <p:notesSz cx="9872663" cy="6797675"/>
  <p:embeddedFontLst>
    <p:embeddedFont>
      <p:font typeface="Wingdings 3" panose="05040102010807070707" pitchFamily="18" charset="2"/>
      <p:regular r:id="rId28"/>
    </p:embeddedFont>
    <p:embeddedFont>
      <p:font typeface="Bookman Old Style" panose="02050604050505020204" pitchFamily="18" charset="0"/>
      <p:regular r:id="rId29"/>
      <p:bold r:id="rId30"/>
      <p:italic r:id="rId31"/>
      <p:boldItalic r:id="rId32"/>
    </p:embeddedFont>
    <p:embeddedFont>
      <p:font typeface="Lucida Sans Unicode" panose="020B0602030504020204" pitchFamily="34" charset="0"/>
      <p:regular r:id="rId33"/>
    </p:embeddedFont>
    <p:embeddedFont>
      <p:font typeface="HG明朝E" panose="02020909000000000000" pitchFamily="17" charset="-128"/>
      <p:regular r:id="rId34"/>
    </p:embeddedFont>
  </p:embeddedFontLst>
  <p:custDataLst>
    <p:tags r:id="rId35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1pPr>
    <a:lvl2pPr marL="456960"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913915"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370874"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1827831"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4791" algn="l" defTabSz="913915" rtl="0" eaLnBrk="1" latinLnBrk="0" hangingPunct="1"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6pPr>
    <a:lvl7pPr marL="2741749" algn="l" defTabSz="913915" rtl="0" eaLnBrk="1" latinLnBrk="0" hangingPunct="1"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7pPr>
    <a:lvl8pPr marL="3198706" algn="l" defTabSz="913915" rtl="0" eaLnBrk="1" latinLnBrk="0" hangingPunct="1"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8pPr>
    <a:lvl9pPr marL="3655664" algn="l" defTabSz="913915" rtl="0" eaLnBrk="1" latinLnBrk="0" hangingPunct="1"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DDB9D"/>
    <a:srgbClr val="99CCFF"/>
    <a:srgbClr val="CC0000"/>
    <a:srgbClr val="CC6600"/>
    <a:srgbClr val="CC9900"/>
    <a:srgbClr val="FF0066"/>
    <a:srgbClr val="FDFFE5"/>
    <a:srgbClr val="FFFFDD"/>
    <a:srgbClr val="FBF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3" autoAdjust="0"/>
    <p:restoredTop sz="93294" autoAdjust="0"/>
  </p:normalViewPr>
  <p:slideViewPr>
    <p:cSldViewPr snapToGrid="0">
      <p:cViewPr varScale="1">
        <p:scale>
          <a:sx n="85" d="100"/>
          <a:sy n="85" d="100"/>
        </p:scale>
        <p:origin x="960" y="84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1524" y="-102"/>
      </p:cViewPr>
      <p:guideLst>
        <p:guide orient="horz" pos="2142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font" Target="fonts/font3.fntdata"/><Relationship Id="rId3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>
            <a:lvl1pPr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036" y="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>
            <a:lvl1pPr algn="r"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618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b" anchorCtr="0" compatLnSpc="1">
            <a:prstTxWarp prst="textNoShape">
              <a:avLst/>
            </a:prstTxWarp>
          </a:bodyPr>
          <a:lstStyle>
            <a:lvl1pPr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036" y="645618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b" anchorCtr="0" compatLnSpc="1">
            <a:prstTxWarp prst="textNoShape">
              <a:avLst/>
            </a:prstTxWarp>
          </a:bodyPr>
          <a:lstStyle>
            <a:lvl1pPr algn="r"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DC22F87-F391-4E58-A5F4-01AA5B3575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3797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>
            <a:lvl1pPr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036" y="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>
            <a:lvl1pPr algn="r"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35313" y="508000"/>
            <a:ext cx="3605212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456" y="3229165"/>
            <a:ext cx="7901755" cy="3059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618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b" anchorCtr="0" compatLnSpc="1">
            <a:prstTxWarp prst="textNoShape">
              <a:avLst/>
            </a:prstTxWarp>
          </a:bodyPr>
          <a:lstStyle>
            <a:lvl1pPr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036" y="645618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b" anchorCtr="0" compatLnSpc="1">
            <a:prstTxWarp prst="textNoShape">
              <a:avLst/>
            </a:prstTxWarp>
          </a:bodyPr>
          <a:lstStyle>
            <a:lvl1pPr algn="r"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203CBCA-111D-498C-83F2-9C74EB9392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2545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6960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391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0874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7831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4791" algn="l" defTabSz="91391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741749" algn="l" defTabSz="91391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198706" algn="l" defTabSz="91391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655664" algn="l" defTabSz="91391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135313" y="508000"/>
            <a:ext cx="3605212" cy="2551113"/>
          </a:xfrm>
          <a:ln/>
        </p:spPr>
      </p:sp>
      <p:sp>
        <p:nvSpPr>
          <p:cNvPr id="419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19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F5D50B-D44D-4D8E-9A22-DD3307A35DF9}" type="slidenum">
              <a:rPr lang="ja-JP" altLang="en-US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009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A6780-73E9-024D-A8C4-F052DC63CDB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736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58863" y="4022725"/>
            <a:ext cx="8553450" cy="1411288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正方形/長方形 4"/>
          <p:cNvSpPr/>
          <p:nvPr/>
        </p:nvSpPr>
        <p:spPr>
          <a:xfrm>
            <a:off x="1069975" y="5565775"/>
            <a:ext cx="8553450" cy="7556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正方形/長方形 5"/>
          <p:cNvSpPr/>
          <p:nvPr/>
        </p:nvSpPr>
        <p:spPr>
          <a:xfrm>
            <a:off x="1058866" y="4022725"/>
            <a:ext cx="266700" cy="1411288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069978" y="5565775"/>
            <a:ext cx="266700" cy="7556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425787" y="4284716"/>
            <a:ext cx="8020050" cy="1092182"/>
          </a:xfrm>
        </p:spPr>
        <p:txBody>
          <a:bodyPr anchor="t"/>
          <a:lstStyle>
            <a:lvl1pPr algn="r">
              <a:defRPr sz="3700"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425787" y="5649944"/>
            <a:ext cx="8020050" cy="588098"/>
          </a:xfrm>
        </p:spPr>
        <p:txBody>
          <a:bodyPr/>
          <a:lstStyle>
            <a:lvl1pPr marL="0" indent="0" algn="r">
              <a:buNone/>
              <a:defRPr sz="2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521252" indent="0" algn="ctr">
              <a:buNone/>
            </a:lvl2pPr>
            <a:lvl3pPr marL="1042504" indent="0" algn="ctr">
              <a:buNone/>
            </a:lvl3pPr>
            <a:lvl4pPr marL="1563756" indent="0" algn="ctr">
              <a:buNone/>
            </a:lvl4pPr>
            <a:lvl5pPr marL="2085008" indent="0" algn="ctr">
              <a:buNone/>
            </a:lvl5pPr>
            <a:lvl6pPr marL="2606259" indent="0" algn="ctr">
              <a:buNone/>
            </a:lvl6pPr>
            <a:lvl7pPr marL="3127512" indent="0" algn="ctr">
              <a:buNone/>
            </a:lvl7pPr>
            <a:lvl8pPr marL="3648764" indent="0" algn="ctr">
              <a:buNone/>
            </a:lvl8pPr>
            <a:lvl9pPr marL="4170015" indent="0" algn="ctr">
              <a:buNone/>
            </a:lvl9pPr>
          </a:lstStyle>
          <a:p>
            <a:r>
              <a:rPr lang="ja-JP" altLang="en-US" dirty="0" smtClean="0"/>
              <a:t>マスタ サブタイトルの書式設定</a:t>
            </a:r>
            <a:endParaRPr lang="en-US" dirty="0"/>
          </a:p>
        </p:txBody>
      </p:sp>
      <p:sp>
        <p:nvSpPr>
          <p:cNvPr id="10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485063" y="7007226"/>
            <a:ext cx="2673350" cy="403225"/>
          </a:xfrm>
        </p:spPr>
        <p:txBody>
          <a:bodyPr/>
          <a:lstStyle>
            <a:lvl1pPr algn="l">
              <a:defRPr sz="1600" smtClean="0"/>
            </a:lvl1pPr>
          </a:lstStyle>
          <a:p>
            <a:pPr>
              <a:defRPr/>
            </a:pPr>
            <a:fld id="{9D4F3489-3929-4199-941D-3D16C6542B60}" type="datetime1">
              <a:rPr lang="en-US" altLang="ja-JP" smtClean="0"/>
              <a:t>12/18/2013</a:t>
            </a:fld>
            <a:endParaRPr lang="en-US"/>
          </a:p>
        </p:txBody>
      </p:sp>
      <p:sp>
        <p:nvSpPr>
          <p:cNvPr id="11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3389313" y="7007226"/>
            <a:ext cx="4064000" cy="403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422403" y="7007226"/>
            <a:ext cx="1425575" cy="4032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DAEC2BA-4ABA-4B06-87FE-20DA4D220CB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409BF1A-6B67-484C-98D8-25893445034A}" type="datetime1">
              <a:rPr lang="en-US" altLang="ja-JP" smtClean="0"/>
              <a:t>12/18/2013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310F576-B110-4DF0-913B-CFD388981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3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5" name="二等辺三角形 4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直線コネクタ 5"/>
          <p:cNvSpPr>
            <a:spLocks noChangeShapeType="1"/>
          </p:cNvSpPr>
          <p:nvPr/>
        </p:nvSpPr>
        <p:spPr bwMode="auto">
          <a:xfrm rot="5400000">
            <a:off x="4440238" y="3530600"/>
            <a:ext cx="6451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5" y="302805"/>
            <a:ext cx="2406015" cy="645157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4670" y="302805"/>
            <a:ext cx="7039822" cy="645157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5329C51-B969-44D5-BE7A-193C28E4F1D2}" type="datetime1">
              <a:rPr lang="en-US" altLang="ja-JP" smtClean="0"/>
              <a:t>12/18/2013</a:t>
            </a:fld>
            <a:endParaRPr 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03C3973-F55F-4F13-803E-EE3BEE468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534670" y="1344228"/>
            <a:ext cx="9624060" cy="54441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26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7942128-E90F-4ACE-843C-DF6E81A3D05B}" type="datetime1">
              <a:rPr lang="en-US" altLang="ja-JP" smtClean="0"/>
              <a:t>12/18/2013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2894DB3-5C05-4EB1-A0B3-6C294000F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69975" y="3108325"/>
            <a:ext cx="8553450" cy="1411288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正方形/長方形 4"/>
          <p:cNvSpPr/>
          <p:nvPr/>
        </p:nvSpPr>
        <p:spPr>
          <a:xfrm>
            <a:off x="1069978" y="3108325"/>
            <a:ext cx="266700" cy="1411288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5787" y="3276548"/>
            <a:ext cx="8020050" cy="1176196"/>
          </a:xfrm>
        </p:spPr>
        <p:txBody>
          <a:bodyPr anchor="t"/>
          <a:lstStyle>
            <a:lvl1pPr algn="r">
              <a:buNone/>
              <a:defRPr sz="37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4898" y="4704789"/>
            <a:ext cx="7930938" cy="1260211"/>
          </a:xfrm>
        </p:spPr>
        <p:txBody>
          <a:bodyPr/>
          <a:lstStyle>
            <a:lvl1pPr marL="0" indent="0" algn="r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485063" y="7007226"/>
            <a:ext cx="2673350" cy="4032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DD02FE6-602F-420B-ADE0-B8587B96F1ED}" type="datetime1">
              <a:rPr lang="en-US" altLang="ja-JP" smtClean="0"/>
              <a:t>12/18/2013</a:t>
            </a:fld>
            <a:endParaRPr lang="en-US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9313" y="7007226"/>
            <a:ext cx="4064000" cy="403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250950" y="7007226"/>
            <a:ext cx="1779588" cy="4032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65D1795-BB81-4110-96B4-41B787FA81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534671" y="1344228"/>
            <a:ext cx="4726483" cy="5444109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5417098" y="1340864"/>
            <a:ext cx="4726483" cy="5444109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FAA9D39-A2F4-46B2-AE9F-D74E1C70C850}" type="datetime1">
              <a:rPr lang="en-US" altLang="ja-JP" smtClean="0"/>
              <a:t>12/18/2013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310C23C-2C73-453E-97FC-7AE15E91A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 anchor="ctr"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0" y="1417737"/>
            <a:ext cx="4724775" cy="756126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5435816" y="1428239"/>
            <a:ext cx="4726631" cy="756126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534670" y="2352393"/>
            <a:ext cx="4722918" cy="4452744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5435812" y="2352393"/>
            <a:ext cx="4722918" cy="4452744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5C04780-98D9-4DEF-B8F0-BC8F3631F9C2}" type="datetime1">
              <a:rPr lang="en-US" altLang="ja-JP" smtClean="0"/>
              <a:t>12/18/2013</a:t>
            </a:fld>
            <a:endParaRPr 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28B5C76-FA22-4784-A500-E15C2FA2A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二等辺三角形 2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4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3F56B1D-C9EE-4A79-9A09-2455C61D277E}" type="datetime1">
              <a:rPr lang="en-US" altLang="ja-JP" smtClean="0"/>
              <a:t>12/18/2013</a:t>
            </a:fld>
            <a:endParaRPr lang="en-US"/>
          </a:p>
        </p:txBody>
      </p:sp>
      <p:sp>
        <p:nvSpPr>
          <p:cNvPr id="5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B085426-23C0-4E98-9BAE-F970001B0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コネクタ 1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3" name="二等辺三角形 2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4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DB20754-16EE-43EB-8424-EFCBEE662D6F}" type="datetime1">
              <a:rPr lang="en-US" altLang="ja-JP" smtClean="0"/>
              <a:t>12/18/2013</a:t>
            </a:fld>
            <a:endParaRPr lang="en-US"/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94551C6-23A7-41E4-8134-79785849E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6" name="直線コネクタ 5"/>
          <p:cNvSpPr>
            <a:spLocks noChangeShapeType="1"/>
          </p:cNvSpPr>
          <p:nvPr/>
        </p:nvSpPr>
        <p:spPr bwMode="auto">
          <a:xfrm rot="5400000">
            <a:off x="3898107" y="3664744"/>
            <a:ext cx="6653212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 dirty="0"/>
          </a:p>
        </p:txBody>
      </p:sp>
      <p:sp>
        <p:nvSpPr>
          <p:cNvPr id="7" name="二等辺三角形 6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96268" y="336056"/>
            <a:ext cx="2940685" cy="924154"/>
          </a:xfrm>
        </p:spPr>
        <p:txBody>
          <a:bodyPr>
            <a:noAutofit/>
          </a:bodyPr>
          <a:lstStyle>
            <a:lvl1pPr algn="l">
              <a:buNone/>
              <a:defRPr sz="23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7396268" y="1344228"/>
            <a:ext cx="2940685" cy="5340143"/>
          </a:xfrm>
        </p:spPr>
        <p:txBody>
          <a:bodyPr/>
          <a:lstStyle>
            <a:lvl1pPr marL="0" indent="0">
              <a:lnSpc>
                <a:spcPts val="2510"/>
              </a:lnSpc>
              <a:spcAft>
                <a:spcPts val="1141"/>
              </a:spcAft>
              <a:buNone/>
              <a:defRPr sz="1800">
                <a:solidFill>
                  <a:schemeClr val="tx2"/>
                </a:solidFill>
              </a:defRPr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356449" y="336057"/>
            <a:ext cx="6683375" cy="630105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961BD6B-C877-4A33-AC0D-1A95236BB2B4}" type="datetime1">
              <a:rPr lang="en-US" altLang="ja-JP" smtClean="0"/>
              <a:t>12/18/2013</a:t>
            </a:fld>
            <a:endParaRPr lang="en-US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30047F8-3B9F-4448-83F4-F46C0FA56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534988" y="552450"/>
            <a:ext cx="214312" cy="7556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552218"/>
            <a:ext cx="9624060" cy="743875"/>
          </a:xfrm>
          <a:ln>
            <a:solidFill>
              <a:schemeClr val="accent1"/>
            </a:solidFill>
          </a:ln>
        </p:spPr>
        <p:txBody>
          <a:bodyPr lIns="312751" anchor="ctr"/>
          <a:lstStyle>
            <a:lvl1pPr algn="r">
              <a:buNone/>
              <a:defRPr sz="2300" b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34670" y="2100351"/>
            <a:ext cx="9624060" cy="470814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84"/>
              </a:spcBef>
              <a:buNone/>
              <a:defRPr sz="37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4670" y="1344225"/>
            <a:ext cx="9624060" cy="588098"/>
          </a:xfrm>
        </p:spPr>
        <p:txBody>
          <a:bodyPr anchor="ctr"/>
          <a:lstStyle>
            <a:lvl1pPr marL="0" indent="0" algn="l">
              <a:buFontTx/>
              <a:buNone/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8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76D15FA-3ECD-4A62-9237-BAB670D756C1}" type="datetime1">
              <a:rPr lang="en-US" altLang="ja-JP" smtClean="0"/>
              <a:t>12/18/2013</a:t>
            </a:fld>
            <a:endParaRPr lang="en-US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DDABC06-6874-4C4E-96C8-A980D01F1A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21"/>
          <p:cNvSpPr>
            <a:spLocks noGrp="1"/>
          </p:cNvSpPr>
          <p:nvPr>
            <p:ph type="title"/>
          </p:nvPr>
        </p:nvSpPr>
        <p:spPr bwMode="auto">
          <a:xfrm>
            <a:off x="534991" y="168275"/>
            <a:ext cx="9623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51" tIns="52125" rIns="104251" bIns="5212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  <a:endParaRPr lang="en-US" dirty="0" smtClean="0"/>
          </a:p>
        </p:txBody>
      </p:sp>
      <p:sp>
        <p:nvSpPr>
          <p:cNvPr id="1027" name="テキスト プレースホルダ 12"/>
          <p:cNvSpPr>
            <a:spLocks noGrp="1"/>
          </p:cNvSpPr>
          <p:nvPr>
            <p:ph type="body" idx="1"/>
          </p:nvPr>
        </p:nvSpPr>
        <p:spPr bwMode="auto">
          <a:xfrm>
            <a:off x="534991" y="1344616"/>
            <a:ext cx="9623425" cy="541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 smtClean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7485066" y="7008816"/>
            <a:ext cx="2676525" cy="403225"/>
          </a:xfrm>
          <a:prstGeom prst="rect">
            <a:avLst/>
          </a:prstGeom>
        </p:spPr>
        <p:txBody>
          <a:bodyPr vert="horz" lIns="104251" tIns="52125" rIns="104251" bIns="52125"/>
          <a:lstStyle>
            <a:lvl1pPr algn="r" eaLnBrk="1" latinLnBrk="0" hangingPunct="1">
              <a:defRPr kumimoji="0" sz="16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E448C50-A6EC-4502-9C60-A4CB3E87EB6E}" type="datetime1">
              <a:rPr lang="en-US" altLang="ja-JP" smtClean="0"/>
              <a:t>12/18/2013</a:t>
            </a:fld>
            <a:endParaRPr 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3389316" y="7008816"/>
            <a:ext cx="4098925" cy="403225"/>
          </a:xfrm>
          <a:prstGeom prst="rect">
            <a:avLst/>
          </a:prstGeom>
        </p:spPr>
        <p:txBody>
          <a:bodyPr vert="horz" lIns="104251" tIns="52125" rIns="104251" bIns="52125"/>
          <a:lstStyle>
            <a:lvl1pPr algn="r" eaLnBrk="1" latinLnBrk="0" hangingPunct="1">
              <a:defRPr kumimoji="0" sz="160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15963" y="7008816"/>
            <a:ext cx="2317750" cy="403225"/>
          </a:xfrm>
          <a:prstGeom prst="rect">
            <a:avLst/>
          </a:prstGeom>
        </p:spPr>
        <p:txBody>
          <a:bodyPr vert="horz" lIns="104251" tIns="52125" rIns="104251" bIns="52125"/>
          <a:lstStyle>
            <a:lvl1pPr algn="ctr" eaLnBrk="1" latinLnBrk="0" hangingPunct="1">
              <a:defRPr kumimoji="0" sz="16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9829379-E1E0-453E-A010-4B1240BF703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534991" y="1260475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211641" y="-30160"/>
            <a:ext cx="64404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51" tIns="52125" rIns="104251" bIns="52125">
            <a:spAutoFit/>
          </a:bodyPr>
          <a:lstStyle/>
          <a:p>
            <a:pPr algn="r" defTabSz="1042436">
              <a:defRPr/>
            </a:pPr>
            <a:endParaRPr lang="ja-JP" altLang="ja-JP" sz="2300" b="1" dirty="0">
              <a:solidFill>
                <a:schemeClr val="tx1"/>
              </a:solidFill>
              <a:latin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5pPr>
      <a:lvl6pPr marL="456960"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6pPr>
      <a:lvl7pPr marL="913915"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7pPr>
      <a:lvl8pPr marL="1370874"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8pPr>
      <a:lvl9pPr marL="1827831"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9pPr>
    </p:titleStyle>
    <p:bodyStyle>
      <a:lvl1pPr marL="312572" indent="-312572" algn="l" rtl="0" fontAlgn="base">
        <a:spcBef>
          <a:spcPts val="688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25144" indent="-312572" algn="l" rtl="0" fontAlgn="base">
        <a:spcBef>
          <a:spcPts val="575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37717" indent="-260212" algn="l" rtl="0" fontAlgn="base">
        <a:spcBef>
          <a:spcPts val="575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0288" indent="-260212" algn="l" rtl="0" fontAlgn="base">
        <a:spcBef>
          <a:spcPts val="449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562862" indent="-260212" algn="l" rtl="0" fontAlgn="base">
        <a:spcBef>
          <a:spcPts val="338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876507" indent="-208502" algn="l" rtl="0" eaLnBrk="1" latinLnBrk="0" hangingPunct="1">
        <a:spcBef>
          <a:spcPts val="342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2085008" indent="-208502" algn="l" rtl="0" eaLnBrk="1" latinLnBrk="0" hangingPunct="1">
        <a:spcBef>
          <a:spcPts val="342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293509" indent="-208502" algn="l" rtl="0" eaLnBrk="1" latinLnBrk="0" hangingPunct="1">
        <a:spcBef>
          <a:spcPts val="342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502010" indent="-208502" algn="l" rtl="0" eaLnBrk="1" latinLnBrk="0" hangingPunct="1">
        <a:spcBef>
          <a:spcPts val="342"/>
        </a:spcBef>
        <a:buClr>
          <a:srgbClr val="9FB8CD"/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52125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104250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56375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85008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60625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312751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64876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417001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ja-JP" altLang="en-US" sz="3600" smtClean="0"/>
              <a:t>情報工学演習</a:t>
            </a:r>
            <a:r>
              <a:rPr lang="en-US" altLang="ja-JP" sz="3600" smtClean="0"/>
              <a:t>I</a:t>
            </a:r>
            <a:r>
              <a:rPr lang="en-US" altLang="zh-TW" sz="3600" smtClean="0"/>
              <a:t/>
            </a:r>
            <a:br>
              <a:rPr lang="en-US" altLang="zh-TW" sz="3600" smtClean="0"/>
            </a:br>
            <a:r>
              <a:rPr lang="ja-JP" altLang="en-US" sz="3600" smtClean="0"/>
              <a:t>第１２回</a:t>
            </a:r>
            <a:endParaRPr lang="ja-JP" altLang="en-US" sz="3400" dirty="0" smtClean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C++</a:t>
            </a:r>
            <a:r>
              <a:rPr lang="ja-JP" altLang="en-US" sz="2800" dirty="0" smtClean="0">
                <a:solidFill>
                  <a:schemeClr val="tx1"/>
                </a:solidFill>
              </a:rPr>
              <a:t>の演習</a:t>
            </a:r>
            <a:r>
              <a:rPr lang="en-US" altLang="ja-JP" sz="2800" dirty="0" smtClean="0">
                <a:solidFill>
                  <a:schemeClr val="tx1"/>
                </a:solidFill>
              </a:rPr>
              <a:t>4</a:t>
            </a:r>
            <a:r>
              <a:rPr lang="ja-JP" altLang="en-US" sz="2800" dirty="0" smtClean="0">
                <a:solidFill>
                  <a:schemeClr val="tx1"/>
                </a:solidFill>
              </a:rPr>
              <a:t>（インライン展開）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第９回演習課題</a:t>
            </a:r>
            <a:r>
              <a:rPr lang="ja-JP" altLang="en-US" dirty="0" smtClean="0"/>
              <a:t>（２）の</a:t>
            </a:r>
            <a:r>
              <a:rPr lang="ja-JP" altLang="en-US" dirty="0"/>
              <a:t>別</a:t>
            </a:r>
            <a:r>
              <a:rPr lang="ja-JP" altLang="en-US" dirty="0" smtClean="0"/>
              <a:t>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ans9-2_another.cc</a:t>
            </a:r>
          </a:p>
          <a:p>
            <a:pPr lvl="1"/>
            <a:r>
              <a:rPr lang="ja-JP" altLang="en-US" dirty="0" smtClean="0"/>
              <a:t>座標を表す構造体を導入した</a:t>
            </a:r>
            <a:endParaRPr lang="en-US" altLang="ja-JP" dirty="0" smtClean="0"/>
          </a:p>
          <a:p>
            <a:pPr lvl="1"/>
            <a:r>
              <a:rPr kumimoji="1" lang="en-US" altLang="ja-JP" dirty="0" smtClean="0">
                <a:solidFill>
                  <a:srgbClr val="00B050"/>
                </a:solidFill>
              </a:rPr>
              <a:t>[</a:t>
            </a:r>
            <a:r>
              <a:rPr kumimoji="1" lang="ja-JP" altLang="en-US" dirty="0" smtClean="0">
                <a:solidFill>
                  <a:srgbClr val="00B050"/>
                </a:solidFill>
              </a:rPr>
              <a:t>利点</a:t>
            </a:r>
            <a:r>
              <a:rPr kumimoji="1" lang="en-US" altLang="ja-JP" dirty="0" smtClean="0">
                <a:solidFill>
                  <a:srgbClr val="00B050"/>
                </a:solidFill>
              </a:rPr>
              <a:t>] </a:t>
            </a:r>
            <a:r>
              <a:rPr kumimoji="1" lang="ja-JP" altLang="en-US" dirty="0" smtClean="0"/>
              <a:t>コードが読みやすくなる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666887" y="3166585"/>
            <a:ext cx="6841557" cy="3288745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err="1">
                <a:solidFill>
                  <a:srgbClr val="00B050"/>
                </a:solidFill>
              </a:rPr>
              <a:t>struct</a:t>
            </a:r>
            <a:r>
              <a:rPr lang="en-US" altLang="ja-JP" sz="2400" dirty="0">
                <a:solidFill>
                  <a:srgbClr val="00B050"/>
                </a:solidFill>
              </a:rPr>
              <a:t> </a:t>
            </a:r>
            <a:r>
              <a:rPr lang="en-US" altLang="ja-JP" sz="2400" dirty="0" smtClean="0">
                <a:solidFill>
                  <a:srgbClr val="00B050"/>
                </a:solidFill>
              </a:rPr>
              <a:t>position </a:t>
            </a:r>
            <a:r>
              <a:rPr lang="en-US" altLang="ja-JP" sz="2400" dirty="0">
                <a:solidFill>
                  <a:srgbClr val="00B050"/>
                </a:solidFill>
              </a:rPr>
              <a:t>{</a:t>
            </a:r>
          </a:p>
          <a:p>
            <a:pPr marL="0" indent="0">
              <a:buNone/>
            </a:pPr>
            <a:r>
              <a:rPr lang="en-US" altLang="ja-JP" sz="2400" dirty="0">
                <a:solidFill>
                  <a:srgbClr val="00B050"/>
                </a:solidFill>
              </a:rPr>
              <a:t>  </a:t>
            </a:r>
            <a:r>
              <a:rPr lang="en-US" altLang="ja-JP" sz="2400" dirty="0" err="1">
                <a:solidFill>
                  <a:srgbClr val="00B050"/>
                </a:solidFill>
              </a:rPr>
              <a:t>int</a:t>
            </a:r>
            <a:r>
              <a:rPr lang="en-US" altLang="ja-JP" sz="2400" dirty="0">
                <a:solidFill>
                  <a:srgbClr val="00B050"/>
                </a:solidFill>
              </a:rPr>
              <a:t> x, y;</a:t>
            </a:r>
          </a:p>
          <a:p>
            <a:pPr marL="0" indent="0">
              <a:buNone/>
            </a:pPr>
            <a:r>
              <a:rPr lang="en-US" altLang="ja-JP" sz="2400" dirty="0">
                <a:solidFill>
                  <a:srgbClr val="00B050"/>
                </a:solidFill>
              </a:rPr>
              <a:t>};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class </a:t>
            </a:r>
            <a:r>
              <a:rPr lang="en-US" altLang="ja-JP" sz="2400" dirty="0"/>
              <a:t>Coordinate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座標を扱うクラス</a:t>
            </a:r>
          </a:p>
          <a:p>
            <a:pPr marL="0" indent="0">
              <a:buNone/>
            </a:pPr>
            <a:r>
              <a:rPr lang="en-US" altLang="ja-JP" sz="2400" dirty="0"/>
              <a:t>private: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>
                <a:solidFill>
                  <a:srgbClr val="00B050"/>
                </a:solidFill>
              </a:rPr>
              <a:t>position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pos</a:t>
            </a:r>
            <a:r>
              <a:rPr lang="en-US" altLang="ja-JP" sz="2400" dirty="0"/>
              <a:t>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座標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7305201" y="4810958"/>
            <a:ext cx="3262112" cy="1886212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現在地を返す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smtClean="0"/>
              <a:t>position </a:t>
            </a:r>
            <a:r>
              <a:rPr lang="en-US" altLang="ja-JP" sz="2400" dirty="0" err="1" smtClean="0"/>
              <a:t>ret_pos</a:t>
            </a:r>
            <a:r>
              <a:rPr lang="en-US" altLang="ja-JP" sz="2400" dirty="0" smtClean="0"/>
              <a:t>() </a:t>
            </a:r>
            <a:r>
              <a:rPr lang="en-US" altLang="ja-JP" sz="2400" dirty="0"/>
              <a:t>{</a:t>
            </a:r>
          </a:p>
          <a:p>
            <a:pPr marL="0" indent="0">
              <a:buNone/>
            </a:pPr>
            <a:r>
              <a:rPr lang="en-US" altLang="ja-JP" sz="2400" dirty="0"/>
              <a:t>    return </a:t>
            </a:r>
            <a:r>
              <a:rPr lang="en-US" altLang="ja-JP" sz="2400" dirty="0" err="1"/>
              <a:t>pos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207489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第９回演習課題（３）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3. </a:t>
            </a:r>
            <a:r>
              <a:rPr lang="ja-JP" altLang="en-US" dirty="0" smtClean="0"/>
              <a:t>ニュートン法で方程式を解くプログラムを作れ。ただし、以下の仕様を満たすものとする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方程式は</a:t>
            </a:r>
            <a:r>
              <a:rPr lang="en-US" altLang="ja-JP" dirty="0" smtClean="0"/>
              <a:t>ax</a:t>
            </a:r>
            <a:r>
              <a:rPr lang="en-US" altLang="ja-JP" baseline="30000" dirty="0" smtClean="0"/>
              <a:t>3</a:t>
            </a:r>
            <a:r>
              <a:rPr lang="en-US" altLang="ja-JP" dirty="0" smtClean="0"/>
              <a:t>+bx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+cx+d=0</a:t>
            </a:r>
            <a:r>
              <a:rPr lang="ja-JP" altLang="en-US" dirty="0" smtClean="0"/>
              <a:t>とし、</a:t>
            </a:r>
            <a:r>
              <a:rPr lang="en-US" altLang="ja-JP" dirty="0" smtClean="0"/>
              <a:t>a, b, c, d</a:t>
            </a:r>
            <a:r>
              <a:rPr lang="ja-JP" altLang="en-US" dirty="0" smtClean="0"/>
              <a:t>はコマンドラインから入力</a:t>
            </a:r>
            <a:endParaRPr lang="en-US" altLang="ja-JP" dirty="0" smtClean="0"/>
          </a:p>
          <a:p>
            <a:pPr lvl="1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4E5B6F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38200" y="3378200"/>
            <a:ext cx="4943475" cy="19526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ニュートン法：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曲線の接線と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軸の交点を求める処理を何度も繰り返して解を導く方法</a:t>
            </a:r>
            <a:endParaRPr kumimoji="1" lang="ja-JP" altLang="en-US" dirty="0"/>
          </a:p>
        </p:txBody>
      </p:sp>
      <p:pic>
        <p:nvPicPr>
          <p:cNvPr id="5124" name="Picture 4" descr="\epsfbox{newton.eps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444" y="3378200"/>
            <a:ext cx="3895616" cy="3064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角丸四角形 11"/>
          <p:cNvSpPr/>
          <p:nvPr/>
        </p:nvSpPr>
        <p:spPr>
          <a:xfrm>
            <a:off x="342900" y="5762625"/>
            <a:ext cx="5838825" cy="10257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何かを参考にした場合は、その旨を述べる。書いてない場合は０点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14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第９回演習課題</a:t>
            </a:r>
            <a:r>
              <a:rPr lang="ja-JP" altLang="en-US" dirty="0" smtClean="0"/>
              <a:t>（３）</a:t>
            </a:r>
            <a:r>
              <a:rPr lang="ja-JP" altLang="en-US" dirty="0"/>
              <a:t>の回答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ans9-3.cc</a:t>
            </a:r>
            <a:endParaRPr lang="en-US" altLang="ja-JP" dirty="0"/>
          </a:p>
          <a:p>
            <a:pPr lvl="1"/>
            <a:r>
              <a:rPr lang="ja-JP" altLang="en-US" dirty="0" smtClean="0"/>
              <a:t>ニュートン法を計算するクラスを定義した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（クラスの使用は必須ではないが、実はあると便利）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1047262" y="2766999"/>
            <a:ext cx="9597288" cy="4763004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class Newton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ニュートン法のクラス</a:t>
            </a:r>
          </a:p>
          <a:p>
            <a:pPr marL="0" indent="0">
              <a:buNone/>
            </a:pPr>
            <a:r>
              <a:rPr lang="en-US" altLang="ja-JP" sz="2400" dirty="0"/>
              <a:t>private:</a:t>
            </a:r>
          </a:p>
          <a:p>
            <a:pPr marL="0" indent="0">
              <a:buNone/>
            </a:pPr>
            <a:r>
              <a:rPr lang="en-US" altLang="ja-JP" sz="2400" dirty="0"/>
              <a:t>  double </a:t>
            </a:r>
            <a:r>
              <a:rPr lang="en-US" altLang="ja-JP" sz="2400" dirty="0" err="1"/>
              <a:t>eps</a:t>
            </a:r>
            <a:r>
              <a:rPr lang="en-US" altLang="ja-JP" sz="2400" dirty="0"/>
              <a:t>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終了条件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更新量の閾値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mc;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終了条件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更新回数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ja-JP" sz="2400" dirty="0"/>
              <a:t>  double a, b, c, d;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関数の係数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public: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コンストラクタ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Newton(double _</a:t>
            </a:r>
            <a:r>
              <a:rPr lang="en-US" altLang="ja-JP" sz="2400" dirty="0" err="1"/>
              <a:t>eps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_mc, double _a, double _b, double _c, double _d</a:t>
            </a:r>
            <a:r>
              <a:rPr lang="en-US" altLang="ja-JP" sz="2400" dirty="0" smtClean="0"/>
              <a:t>);</a:t>
            </a:r>
          </a:p>
          <a:p>
            <a:pPr marL="0" indent="0">
              <a:buNone/>
            </a:pPr>
            <a:r>
              <a:rPr lang="en-US" altLang="ja-JP" sz="2400" dirty="0" smtClean="0"/>
              <a:t>  double </a:t>
            </a:r>
            <a:r>
              <a:rPr lang="en-US" altLang="ja-JP" sz="2400" dirty="0" err="1"/>
              <a:t>func</a:t>
            </a:r>
            <a:r>
              <a:rPr lang="en-US" altLang="ja-JP" sz="2400" dirty="0"/>
              <a:t>(double x</a:t>
            </a:r>
            <a:r>
              <a:rPr lang="en-US" altLang="ja-JP" sz="2400" dirty="0" smtClean="0"/>
              <a:t>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関数の</a:t>
            </a:r>
            <a:r>
              <a:rPr lang="ja-JP" altLang="en-US" sz="2400" dirty="0" smtClean="0">
                <a:solidFill>
                  <a:srgbClr val="FF0000"/>
                </a:solidFill>
              </a:rPr>
              <a:t>値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/>
              <a:t>double </a:t>
            </a:r>
            <a:r>
              <a:rPr lang="en-US" altLang="ja-JP" sz="2400" dirty="0" err="1"/>
              <a:t>deriv</a:t>
            </a:r>
            <a:r>
              <a:rPr lang="en-US" altLang="ja-JP" sz="2400" dirty="0"/>
              <a:t>(double x</a:t>
            </a:r>
            <a:r>
              <a:rPr lang="en-US" altLang="ja-JP" sz="2400" dirty="0" smtClean="0"/>
              <a:t>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関数を微分した</a:t>
            </a:r>
            <a:r>
              <a:rPr lang="ja-JP" altLang="en-US" sz="2400" dirty="0" smtClean="0">
                <a:solidFill>
                  <a:srgbClr val="FF0000"/>
                </a:solidFill>
              </a:rPr>
              <a:t>値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double </a:t>
            </a:r>
            <a:r>
              <a:rPr lang="en-US" altLang="ja-JP" sz="2400" dirty="0"/>
              <a:t>solve(double x</a:t>
            </a:r>
            <a:r>
              <a:rPr lang="en-US" altLang="ja-JP" sz="2400" dirty="0" smtClean="0"/>
              <a:t>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ニュートン法で解を</a:t>
            </a:r>
            <a:r>
              <a:rPr lang="ja-JP" altLang="en-US" sz="2400" dirty="0" smtClean="0">
                <a:solidFill>
                  <a:srgbClr val="FF0000"/>
                </a:solidFill>
              </a:rPr>
              <a:t>解く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/>
              <a:t>};</a:t>
            </a:r>
          </a:p>
          <a:p>
            <a:pPr marL="0" indent="0">
              <a:buNone/>
            </a:pP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33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インライン</a:t>
            </a:r>
            <a:r>
              <a:rPr lang="ja-JP" altLang="en-US" dirty="0"/>
              <a:t>関数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インライン関数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関数呼び出しで生じるオーバーヘッドを回避する方法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関数呼び出しは処理のオーバーヘッドが生じる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引数があれば余計にオーバーヘッドが大きくなる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インライン関数のコードは、呼び出し元のコードに埋め込まれる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</a:t>
            </a:r>
            <a:r>
              <a:rPr lang="ja-JP" altLang="en-US" dirty="0" smtClean="0"/>
              <a:t>言語のマクロに似ている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1874837" y="4583386"/>
            <a:ext cx="5474229" cy="1195339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smtClean="0"/>
              <a:t>#define PI 3.14159265358979</a:t>
            </a:r>
          </a:p>
          <a:p>
            <a:pPr marL="0" indent="0">
              <a:buNone/>
            </a:pPr>
            <a:r>
              <a:rPr lang="en-US" altLang="ja-JP" sz="2400" dirty="0" smtClean="0"/>
              <a:t>#define </a:t>
            </a:r>
            <a:r>
              <a:rPr lang="en-US" altLang="ja-JP" sz="2400" dirty="0" err="1" smtClean="0"/>
              <a:t>tasu</a:t>
            </a: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a,b</a:t>
            </a:r>
            <a:r>
              <a:rPr lang="en-US" altLang="ja-JP" sz="2400" dirty="0" smtClean="0"/>
              <a:t>) (</a:t>
            </a:r>
            <a:r>
              <a:rPr lang="en-US" altLang="ja-JP" sz="2400" dirty="0" err="1" smtClean="0"/>
              <a:t>a+b</a:t>
            </a:r>
            <a:r>
              <a:rPr lang="en-US" altLang="ja-JP" sz="2400" dirty="0" smtClean="0"/>
              <a:t>)</a:t>
            </a:r>
          </a:p>
          <a:p>
            <a:pPr marL="0" indent="0">
              <a:buNone/>
            </a:pPr>
            <a:r>
              <a:rPr lang="en-US" altLang="ja-JP" sz="2400" dirty="0"/>
              <a:t>#define </a:t>
            </a:r>
            <a:r>
              <a:rPr lang="en-US" altLang="ja-JP" sz="2400" dirty="0" smtClean="0"/>
              <a:t>tasu2(</a:t>
            </a:r>
            <a:r>
              <a:rPr lang="en-US" altLang="ja-JP" sz="2400" dirty="0" err="1" smtClean="0"/>
              <a:t>a,b</a:t>
            </a:r>
            <a:r>
              <a:rPr lang="en-US" altLang="ja-JP" sz="2400" dirty="0"/>
              <a:t>) </a:t>
            </a:r>
            <a:r>
              <a:rPr lang="en-US" altLang="ja-JP" sz="2400" dirty="0" err="1" smtClean="0"/>
              <a:t>a+b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1124128" y="5984770"/>
            <a:ext cx="3064051" cy="555212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c=</a:t>
            </a:r>
            <a:r>
              <a:rPr lang="en-US" altLang="ja-JP" sz="2400" dirty="0" err="1" smtClean="0"/>
              <a:t>tasu</a:t>
            </a:r>
            <a:r>
              <a:rPr lang="en-US" altLang="ja-JP" sz="2400" dirty="0" smtClean="0"/>
              <a:t>(10,5);</a:t>
            </a:r>
            <a:endParaRPr lang="en-US" altLang="ja-JP" sz="2400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5697874" y="5959349"/>
            <a:ext cx="3064051" cy="555212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c= (10+5);</a:t>
            </a:r>
            <a:endParaRPr lang="en-US" altLang="ja-JP" sz="2400" dirty="0"/>
          </a:p>
        </p:txBody>
      </p:sp>
      <p:sp>
        <p:nvSpPr>
          <p:cNvPr id="8" name="右矢印 7"/>
          <p:cNvSpPr/>
          <p:nvPr/>
        </p:nvSpPr>
        <p:spPr>
          <a:xfrm>
            <a:off x="4368801" y="6141156"/>
            <a:ext cx="1230489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吹き出し 8"/>
          <p:cNvSpPr/>
          <p:nvPr/>
        </p:nvSpPr>
        <p:spPr>
          <a:xfrm>
            <a:off x="7631291" y="3759202"/>
            <a:ext cx="2820952" cy="1580444"/>
          </a:xfrm>
          <a:prstGeom prst="wedgeRoundRectCallout">
            <a:avLst>
              <a:gd name="adj1" fmla="val -35640"/>
              <a:gd name="adj2" fmla="val 889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ソースコードを置き換えてからコンパイルする</a:t>
            </a:r>
            <a:endParaRPr kumimoji="1" lang="ja-JP" altLang="en-US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 bwMode="auto">
          <a:xfrm>
            <a:off x="1124128" y="6713931"/>
            <a:ext cx="3244673" cy="529791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c=3*tasu2(10,5);</a:t>
            </a:r>
            <a:endParaRPr lang="en-US" altLang="ja-JP" sz="2400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5697874" y="6688510"/>
            <a:ext cx="3064051" cy="555212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c= 3*10+5;</a:t>
            </a:r>
            <a:endParaRPr lang="en-US" altLang="ja-JP" sz="2400" dirty="0"/>
          </a:p>
        </p:txBody>
      </p:sp>
      <p:sp>
        <p:nvSpPr>
          <p:cNvPr id="12" name="右矢印 11"/>
          <p:cNvSpPr/>
          <p:nvPr/>
        </p:nvSpPr>
        <p:spPr>
          <a:xfrm>
            <a:off x="4368801" y="6870317"/>
            <a:ext cx="1230489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6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インライン関数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宣言方法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関数の宣言の前に</a:t>
            </a:r>
            <a:r>
              <a:rPr lang="en-US" altLang="ja-JP" dirty="0" smtClean="0"/>
              <a:t>inline</a:t>
            </a:r>
            <a:r>
              <a:rPr lang="ja-JP" altLang="en-US" dirty="0" smtClean="0"/>
              <a:t>を入れるだけ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405114" y="2373151"/>
            <a:ext cx="10185721" cy="3610959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tasu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足し算する関数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return </a:t>
            </a:r>
            <a:r>
              <a:rPr lang="en-US" altLang="ja-JP" sz="2400" dirty="0" err="1"/>
              <a:t>x+y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solidFill>
                  <a:srgbClr val="00B050"/>
                </a:solidFill>
              </a:rPr>
              <a:t>inline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tasu_inline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足し算する関数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インライン版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ja-JP" sz="2400" dirty="0"/>
              <a:t>  return </a:t>
            </a:r>
            <a:r>
              <a:rPr lang="en-US" altLang="ja-JP" sz="2400" dirty="0" err="1"/>
              <a:t>x+y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6" name="角丸四角形吹き出し 5"/>
          <p:cNvSpPr/>
          <p:nvPr/>
        </p:nvSpPr>
        <p:spPr>
          <a:xfrm>
            <a:off x="5700889" y="278246"/>
            <a:ext cx="4773931" cy="1065982"/>
          </a:xfrm>
          <a:prstGeom prst="wedgeRoundRectCallout">
            <a:avLst>
              <a:gd name="adj1" fmla="val -36349"/>
              <a:gd name="adj2" fmla="val 921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実際にインライン化されるかどうかはコンパイラ依存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306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インライン関数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534670" y="1344228"/>
            <a:ext cx="4782918" cy="5444109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time.h</a:t>
            </a:r>
            <a:r>
              <a:rPr lang="en-US" altLang="ja-JP" sz="2400" dirty="0"/>
              <a:t>&gt;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時間測定用</a:t>
            </a:r>
          </a:p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iostream</a:t>
            </a:r>
            <a:r>
              <a:rPr lang="en-US" altLang="ja-JP" sz="2400" dirty="0"/>
              <a:t>&gt;</a:t>
            </a:r>
          </a:p>
          <a:p>
            <a:pPr marL="0" indent="0">
              <a:buNone/>
            </a:pPr>
            <a:r>
              <a:rPr lang="en-US" altLang="ja-JP" sz="2400" dirty="0"/>
              <a:t>using namespace </a:t>
            </a:r>
            <a:r>
              <a:rPr lang="en-US" altLang="ja-JP" sz="2400" dirty="0" err="1"/>
              <a:t>std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tasu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足し算する関数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return </a:t>
            </a:r>
            <a:r>
              <a:rPr lang="en-US" altLang="ja-JP" sz="2400" dirty="0" err="1"/>
              <a:t>x+y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inline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tasu_inline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足し算する関数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インライン版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ja-JP" sz="2400" dirty="0"/>
              <a:t>  return </a:t>
            </a:r>
            <a:r>
              <a:rPr lang="en-US" altLang="ja-JP" sz="2400" dirty="0" err="1"/>
              <a:t>x+y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 {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sum;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clock_t</a:t>
            </a:r>
            <a:r>
              <a:rPr lang="en-US" altLang="ja-JP" sz="2400" dirty="0"/>
              <a:t> start, end;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処理の開始時間と終了</a:t>
            </a:r>
            <a:r>
              <a:rPr lang="ja-JP" altLang="en-US" sz="2400" dirty="0" smtClean="0">
                <a:solidFill>
                  <a:srgbClr val="FF0000"/>
                </a:solidFill>
              </a:rPr>
              <a:t>時間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5514534" y="1344227"/>
            <a:ext cx="4644195" cy="60678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/>
              <a:t>sum=0;</a:t>
            </a:r>
          </a:p>
          <a:p>
            <a:pPr marL="0" indent="0">
              <a:buNone/>
            </a:pPr>
            <a:r>
              <a:rPr lang="en-US" altLang="ja-JP" sz="2400" dirty="0"/>
              <a:t>  start = clock();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開始時間測定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for(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&lt;214748364;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marL="0" indent="0">
              <a:buNone/>
            </a:pPr>
            <a:r>
              <a:rPr lang="en-US" altLang="ja-JP" sz="2400" dirty="0"/>
              <a:t>    sum = </a:t>
            </a:r>
            <a:r>
              <a:rPr lang="en-US" altLang="ja-JP" sz="2400" dirty="0" err="1"/>
              <a:t>tasu</a:t>
            </a:r>
            <a:r>
              <a:rPr lang="en-US" altLang="ja-JP" sz="2400" dirty="0"/>
              <a:t>(</a:t>
            </a:r>
            <a:r>
              <a:rPr lang="en-US" altLang="ja-JP" sz="2400" dirty="0" err="1"/>
              <a:t>sum,i</a:t>
            </a:r>
            <a:r>
              <a:rPr lang="en-US" altLang="ja-JP" sz="2400" dirty="0"/>
              <a:t>);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en-US" altLang="ja-JP" sz="2400" dirty="0"/>
              <a:t>  end = clock();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終了時間測定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"Computation time without inline: " &lt;&lt; end-start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sum=0;</a:t>
            </a:r>
          </a:p>
          <a:p>
            <a:pPr marL="0" indent="0">
              <a:buNone/>
            </a:pPr>
            <a:r>
              <a:rPr lang="en-US" altLang="ja-JP" sz="2400" dirty="0"/>
              <a:t>  start = clock();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開始時間測定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for(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&lt;214748364;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marL="0" indent="0">
              <a:buNone/>
            </a:pPr>
            <a:r>
              <a:rPr lang="en-US" altLang="ja-JP" sz="2400" dirty="0"/>
              <a:t>    sum = </a:t>
            </a:r>
            <a:r>
              <a:rPr lang="en-US" altLang="ja-JP" sz="2400" dirty="0" err="1"/>
              <a:t>tasu_inline</a:t>
            </a:r>
            <a:r>
              <a:rPr lang="en-US" altLang="ja-JP" sz="2400" dirty="0"/>
              <a:t>(</a:t>
            </a:r>
            <a:r>
              <a:rPr lang="en-US" altLang="ja-JP" sz="2400" dirty="0" err="1"/>
              <a:t>sum,i</a:t>
            </a:r>
            <a:r>
              <a:rPr lang="en-US" altLang="ja-JP" sz="2400" dirty="0"/>
              <a:t>);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en-US" altLang="ja-JP" sz="2400" dirty="0"/>
              <a:t>  end = clock();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終了時間測定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"Computation time with inline: " &lt;&lt; end-start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return 0;</a:t>
            </a:r>
          </a:p>
          <a:p>
            <a:pPr marL="0" indent="0">
              <a:buNone/>
            </a:pPr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5613008" y="338731"/>
            <a:ext cx="4839287" cy="535110"/>
          </a:xfrm>
          <a:prstGeom prst="wedgeRoundRectCallout">
            <a:avLst>
              <a:gd name="adj1" fmla="val -19051"/>
              <a:gd name="adj2" fmla="val 1077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ex17_inline1.cc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218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534670" y="3483981"/>
            <a:ext cx="9257512" cy="1331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インライン関数（クラスの場合）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宣言</a:t>
            </a:r>
            <a:r>
              <a:rPr lang="ja-JP" altLang="en-US" dirty="0" smtClean="0"/>
              <a:t>方法：クラスの定義の中に関数の定義を書く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405114" y="1875099"/>
            <a:ext cx="10185721" cy="5133717"/>
          </a:xfrm>
          <a:prstGeom prst="rect">
            <a:avLst/>
          </a:prstGeom>
          <a:noFill/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class </a:t>
            </a:r>
            <a:r>
              <a:rPr lang="en-US" altLang="ja-JP" sz="2400" dirty="0" err="1"/>
              <a:t>tashizan</a:t>
            </a:r>
            <a:r>
              <a:rPr lang="en-US" altLang="ja-JP" sz="2400" dirty="0"/>
              <a:t> {</a:t>
            </a:r>
          </a:p>
          <a:p>
            <a:pPr marL="0" indent="0">
              <a:buNone/>
            </a:pPr>
            <a:r>
              <a:rPr lang="en-US" altLang="ja-JP" sz="2400" dirty="0"/>
              <a:t>public: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tasu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足し算する関数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/>
              <a:t>tasu_inline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足し算する関数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インライン版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ja-JP" sz="2400" dirty="0"/>
              <a:t>    return </a:t>
            </a:r>
            <a:r>
              <a:rPr lang="en-US" altLang="ja-JP" sz="2400" dirty="0" err="1"/>
              <a:t>x+y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en-US" altLang="ja-JP" sz="2400" dirty="0"/>
              <a:t>};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tashizan</a:t>
            </a:r>
            <a:r>
              <a:rPr lang="en-US" altLang="ja-JP" sz="2400" dirty="0"/>
              <a:t>::</a:t>
            </a:r>
            <a:r>
              <a:rPr lang="en-US" altLang="ja-JP" sz="2400" dirty="0" err="1"/>
              <a:t>tasu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足し算する関数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return </a:t>
            </a:r>
            <a:r>
              <a:rPr lang="en-US" altLang="ja-JP" sz="2400" dirty="0" err="1"/>
              <a:t>x+y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671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インライン</a:t>
            </a:r>
            <a:r>
              <a:rPr lang="ja-JP" altLang="en-US" dirty="0" smtClean="0"/>
              <a:t>関数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（クラスの場合）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534670" y="1344228"/>
            <a:ext cx="4782918" cy="606781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time.h</a:t>
            </a:r>
            <a:r>
              <a:rPr lang="en-US" altLang="ja-JP" sz="2400" dirty="0"/>
              <a:t>&gt;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時間測定用</a:t>
            </a:r>
          </a:p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iostream</a:t>
            </a:r>
            <a:r>
              <a:rPr lang="en-US" altLang="ja-JP" sz="2400" dirty="0"/>
              <a:t>&gt;</a:t>
            </a:r>
          </a:p>
          <a:p>
            <a:pPr marL="0" indent="0">
              <a:buNone/>
            </a:pPr>
            <a:r>
              <a:rPr lang="en-US" altLang="ja-JP" sz="2400" dirty="0"/>
              <a:t>using namespace </a:t>
            </a:r>
            <a:r>
              <a:rPr lang="en-US" altLang="ja-JP" sz="2400" dirty="0" err="1"/>
              <a:t>std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class </a:t>
            </a:r>
            <a:r>
              <a:rPr lang="en-US" altLang="ja-JP" sz="2400" dirty="0" err="1"/>
              <a:t>tashizan</a:t>
            </a:r>
            <a:r>
              <a:rPr lang="en-US" altLang="ja-JP" sz="2400" dirty="0"/>
              <a:t> {</a:t>
            </a:r>
          </a:p>
          <a:p>
            <a:pPr marL="0" indent="0">
              <a:buNone/>
            </a:pPr>
            <a:r>
              <a:rPr lang="en-US" altLang="ja-JP" sz="2400" dirty="0"/>
              <a:t>public: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tasu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足し算する関数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/>
              <a:t>tasu_inline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足し算する関数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インライン版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ja-JP" sz="2400" dirty="0"/>
              <a:t>    return </a:t>
            </a:r>
            <a:r>
              <a:rPr lang="en-US" altLang="ja-JP" sz="2400" dirty="0" err="1"/>
              <a:t>x+y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en-US" altLang="ja-JP" sz="2400" dirty="0"/>
              <a:t>};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tashizan</a:t>
            </a:r>
            <a:r>
              <a:rPr lang="en-US" altLang="ja-JP" sz="2400" dirty="0"/>
              <a:t>::</a:t>
            </a:r>
            <a:r>
              <a:rPr lang="en-US" altLang="ja-JP" sz="2400" dirty="0" err="1"/>
              <a:t>tasu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足し算する関数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return </a:t>
            </a:r>
            <a:r>
              <a:rPr lang="en-US" altLang="ja-JP" sz="2400" dirty="0" err="1"/>
              <a:t>x+y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5514534" y="1344227"/>
            <a:ext cx="4644195" cy="60678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main() {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tashizan</a:t>
            </a:r>
            <a:r>
              <a:rPr lang="en-US" altLang="ja-JP" sz="2400" dirty="0"/>
              <a:t> t;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オブジェクトの生成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sum;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clock_t</a:t>
            </a:r>
            <a:r>
              <a:rPr lang="en-US" altLang="ja-JP" sz="2400" dirty="0"/>
              <a:t> start, end;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処理の開始時間と終了時間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sum=0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start = clock();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開始時間測定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for(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&lt;214748364;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marL="0" indent="0">
              <a:buNone/>
            </a:pPr>
            <a:r>
              <a:rPr lang="en-US" altLang="ja-JP" sz="2400" dirty="0"/>
              <a:t>    sum = </a:t>
            </a:r>
            <a:r>
              <a:rPr lang="en-US" altLang="ja-JP" sz="2400" dirty="0" err="1"/>
              <a:t>t.tasu</a:t>
            </a:r>
            <a:r>
              <a:rPr lang="en-US" altLang="ja-JP" sz="2400" dirty="0"/>
              <a:t>(</a:t>
            </a:r>
            <a:r>
              <a:rPr lang="en-US" altLang="ja-JP" sz="2400" dirty="0" err="1"/>
              <a:t>sum,i</a:t>
            </a:r>
            <a:r>
              <a:rPr lang="en-US" altLang="ja-JP" sz="2400" dirty="0"/>
              <a:t>);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en-US" altLang="ja-JP" sz="2400" dirty="0"/>
              <a:t>  end = clock();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終了時間測定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"Computation time without inline: " &lt;&lt; end-start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</a:t>
            </a:r>
          </a:p>
        </p:txBody>
      </p:sp>
      <p:sp>
        <p:nvSpPr>
          <p:cNvPr id="15" name="角丸四角形吹き出し 14"/>
          <p:cNvSpPr/>
          <p:nvPr/>
        </p:nvSpPr>
        <p:spPr>
          <a:xfrm>
            <a:off x="5613008" y="338731"/>
            <a:ext cx="4839287" cy="535110"/>
          </a:xfrm>
          <a:prstGeom prst="wedgeRoundRectCallout">
            <a:avLst>
              <a:gd name="adj1" fmla="val -19051"/>
              <a:gd name="adj2" fmla="val 1077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ex18_inline2.cc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169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インライン関数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（クラスの場合）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  sum=0;</a:t>
            </a:r>
          </a:p>
          <a:p>
            <a:pPr marL="0" indent="0">
              <a:buNone/>
            </a:pPr>
            <a:r>
              <a:rPr lang="en-US" altLang="ja-JP" dirty="0" smtClean="0"/>
              <a:t>  start = clock(); </a:t>
            </a:r>
            <a:r>
              <a:rPr lang="en-US" altLang="ja-JP" dirty="0" smtClean="0">
                <a:solidFill>
                  <a:srgbClr val="FF0000"/>
                </a:solidFill>
              </a:rPr>
              <a:t>// </a:t>
            </a:r>
            <a:r>
              <a:rPr lang="ja-JP" altLang="en-US" dirty="0" smtClean="0">
                <a:solidFill>
                  <a:srgbClr val="FF0000"/>
                </a:solidFill>
              </a:rPr>
              <a:t>開始時間測定</a:t>
            </a:r>
          </a:p>
          <a:p>
            <a:pPr marL="0" indent="0">
              <a:buNone/>
            </a:pPr>
            <a:r>
              <a:rPr lang="ja-JP" altLang="en-US" dirty="0" smtClean="0"/>
              <a:t>  </a:t>
            </a:r>
            <a:r>
              <a:rPr lang="en-US" altLang="ja-JP" dirty="0" smtClean="0"/>
              <a:t>for(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=0;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&lt;214748364;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++) {</a:t>
            </a:r>
          </a:p>
          <a:p>
            <a:pPr marL="0" indent="0">
              <a:buNone/>
            </a:pPr>
            <a:r>
              <a:rPr lang="en-US" altLang="ja-JP" dirty="0" smtClean="0"/>
              <a:t>    sum = </a:t>
            </a:r>
            <a:r>
              <a:rPr lang="en-US" altLang="ja-JP" dirty="0" err="1" smtClean="0"/>
              <a:t>t.tasu_inline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sum,i</a:t>
            </a:r>
            <a:r>
              <a:rPr lang="en-US" altLang="ja-JP" dirty="0" smtClean="0"/>
              <a:t>);</a:t>
            </a:r>
          </a:p>
          <a:p>
            <a:pPr marL="0" indent="0">
              <a:buNone/>
            </a:pPr>
            <a:r>
              <a:rPr lang="en-US" altLang="ja-JP" dirty="0" smtClean="0"/>
              <a:t>  }</a:t>
            </a:r>
          </a:p>
          <a:p>
            <a:pPr marL="0" indent="0">
              <a:buNone/>
            </a:pPr>
            <a:r>
              <a:rPr lang="en-US" altLang="ja-JP" dirty="0" smtClean="0"/>
              <a:t>  end = clock(); </a:t>
            </a:r>
            <a:r>
              <a:rPr lang="en-US" altLang="ja-JP" dirty="0" smtClean="0">
                <a:solidFill>
                  <a:srgbClr val="FF0000"/>
                </a:solidFill>
              </a:rPr>
              <a:t>// </a:t>
            </a:r>
            <a:r>
              <a:rPr lang="ja-JP" altLang="en-US" dirty="0" smtClean="0">
                <a:solidFill>
                  <a:srgbClr val="FF0000"/>
                </a:solidFill>
              </a:rPr>
              <a:t>終了時間測定</a:t>
            </a:r>
          </a:p>
          <a:p>
            <a:pPr marL="0" indent="0">
              <a:buNone/>
            </a:pPr>
            <a:r>
              <a:rPr lang="ja-JP" altLang="en-US" dirty="0" smtClean="0"/>
              <a:t>  </a:t>
            </a:r>
            <a:r>
              <a:rPr lang="en-US" altLang="ja-JP" dirty="0" err="1" smtClean="0"/>
              <a:t>cout</a:t>
            </a:r>
            <a:r>
              <a:rPr lang="en-US" altLang="ja-JP" dirty="0" smtClean="0"/>
              <a:t> &lt;&lt; "Computation time with inline: " &lt;&lt; end-start &lt;&lt; </a:t>
            </a:r>
            <a:r>
              <a:rPr lang="en-US" altLang="ja-JP" dirty="0" err="1" smtClean="0"/>
              <a:t>endl</a:t>
            </a:r>
            <a:r>
              <a:rPr lang="en-US" altLang="ja-JP" dirty="0" smtClean="0"/>
              <a:t>;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  return 0;</a:t>
            </a:r>
          </a:p>
          <a:p>
            <a:pPr marL="0" indent="0">
              <a:buNone/>
            </a:pPr>
            <a:r>
              <a:rPr lang="en-US" altLang="ja-JP" dirty="0" smtClean="0"/>
              <a:t>}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5" name="角丸四角形吹き出し 14"/>
          <p:cNvSpPr/>
          <p:nvPr/>
        </p:nvSpPr>
        <p:spPr>
          <a:xfrm>
            <a:off x="5613008" y="338731"/>
            <a:ext cx="4839287" cy="535110"/>
          </a:xfrm>
          <a:prstGeom prst="wedgeRoundRectCallout">
            <a:avLst>
              <a:gd name="adj1" fmla="val -19051"/>
              <a:gd name="adj2" fmla="val 1077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ex18_inline2.cc</a:t>
            </a:r>
            <a:endParaRPr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4484910" y="691725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374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授業の予定（後半）</a:t>
            </a:r>
            <a:endParaRPr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38845638"/>
              </p:ext>
            </p:extLst>
          </p:nvPr>
        </p:nvGraphicFramePr>
        <p:xfrm>
          <a:off x="534988" y="1344613"/>
          <a:ext cx="9820791" cy="5615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563"/>
                <a:gridCol w="1716258"/>
                <a:gridCol w="5101883"/>
                <a:gridCol w="23840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#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月日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内容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担当者</a:t>
                      </a:r>
                    </a:p>
                  </a:txBody>
                  <a:tcPr marL="47625" marR="47625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7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11</a:t>
                      </a:r>
                      <a:r>
                        <a:rPr lang="ja-JP" altLang="en-US" sz="2400" dirty="0">
                          <a:effectLst/>
                        </a:rPr>
                        <a:t>月</a:t>
                      </a:r>
                      <a:r>
                        <a:rPr lang="en-US" altLang="ja-JP" sz="2400" dirty="0">
                          <a:effectLst/>
                        </a:rPr>
                        <a:t>13</a:t>
                      </a:r>
                      <a:r>
                        <a:rPr lang="ja-JP" altLang="en-US" sz="2400" dirty="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C</a:t>
                      </a:r>
                      <a:r>
                        <a:rPr lang="ja-JP" altLang="en-US" sz="2400" dirty="0">
                          <a:effectLst/>
                        </a:rPr>
                        <a:t>言語の演習</a:t>
                      </a:r>
                      <a:r>
                        <a:rPr lang="en-US" altLang="ja-JP" sz="2400" dirty="0" smtClean="0">
                          <a:effectLst/>
                        </a:rPr>
                        <a:t>4</a:t>
                      </a:r>
                    </a:p>
                    <a:p>
                      <a:pPr algn="ctr"/>
                      <a:r>
                        <a:rPr lang="ja-JP" altLang="en-US" sz="2400" dirty="0" smtClean="0">
                          <a:effectLst/>
                        </a:rPr>
                        <a:t>（</a:t>
                      </a:r>
                      <a:r>
                        <a:rPr lang="ja-JP" altLang="en-US" sz="2400" dirty="0">
                          <a:effectLst/>
                        </a:rPr>
                        <a:t>ポインタの演算，列挙型）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内海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8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11</a:t>
                      </a:r>
                      <a:r>
                        <a:rPr lang="ja-JP" altLang="en-US" sz="2400" dirty="0">
                          <a:effectLst/>
                        </a:rPr>
                        <a:t>月</a:t>
                      </a:r>
                      <a:r>
                        <a:rPr lang="en-US" altLang="ja-JP" sz="2400" dirty="0">
                          <a:effectLst/>
                        </a:rPr>
                        <a:t>20</a:t>
                      </a:r>
                      <a:r>
                        <a:rPr lang="ja-JP" altLang="en-US" sz="2400" dirty="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C</a:t>
                      </a:r>
                      <a:r>
                        <a:rPr lang="ja-JP" altLang="en-US" sz="2400" dirty="0">
                          <a:effectLst/>
                        </a:rPr>
                        <a:t>言語の演習課題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内海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9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11</a:t>
                      </a:r>
                      <a:r>
                        <a:rPr lang="ja-JP" altLang="en-US" sz="2400">
                          <a:effectLst/>
                        </a:rPr>
                        <a:t>月</a:t>
                      </a:r>
                      <a:r>
                        <a:rPr lang="en-US" altLang="ja-JP" sz="2400">
                          <a:effectLst/>
                        </a:rPr>
                        <a:t>27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solidFill>
                            <a:schemeClr val="tx1"/>
                          </a:solidFill>
                          <a:effectLst/>
                        </a:rPr>
                        <a:t>C++</a:t>
                      </a:r>
                      <a:r>
                        <a:rPr lang="ja-JP" altLang="en-US" sz="2400" dirty="0">
                          <a:solidFill>
                            <a:schemeClr val="tx1"/>
                          </a:solidFill>
                          <a:effectLst/>
                        </a:rPr>
                        <a:t>の演習</a:t>
                      </a:r>
                      <a:r>
                        <a:rPr lang="en-US" altLang="ja-JP" sz="2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altLang="en-US" sz="2400" dirty="0">
                          <a:solidFill>
                            <a:schemeClr val="tx1"/>
                          </a:solidFill>
                          <a:effectLst/>
                        </a:rPr>
                        <a:t>（クラス）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岩村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10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12</a:t>
                      </a:r>
                      <a:r>
                        <a:rPr lang="ja-JP" altLang="en-US" sz="2400">
                          <a:effectLst/>
                        </a:rPr>
                        <a:t>月 </a:t>
                      </a:r>
                      <a:r>
                        <a:rPr lang="en-US" altLang="ja-JP" sz="2400">
                          <a:effectLst/>
                        </a:rPr>
                        <a:t>4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solidFill>
                            <a:schemeClr val="tx1"/>
                          </a:solidFill>
                          <a:effectLst/>
                        </a:rPr>
                        <a:t>C++</a:t>
                      </a:r>
                      <a:r>
                        <a:rPr lang="ja-JP" altLang="en-US" sz="2400" dirty="0">
                          <a:solidFill>
                            <a:schemeClr val="tx1"/>
                          </a:solidFill>
                          <a:effectLst/>
                        </a:rPr>
                        <a:t>の演習</a:t>
                      </a:r>
                      <a:r>
                        <a:rPr lang="en-US" altLang="ja-JP" sz="2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altLang="en-US" sz="2400" dirty="0">
                          <a:solidFill>
                            <a:schemeClr val="tx1"/>
                          </a:solidFill>
                          <a:effectLst/>
                        </a:rPr>
                        <a:t>（クラスの継承）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effectLst/>
                        </a:rPr>
                        <a:t>岩村</a:t>
                      </a:r>
                      <a:endParaRPr lang="en-US" altLang="ja-JP" sz="2400" dirty="0" smtClean="0">
                        <a:effectLst/>
                      </a:endParaRPr>
                    </a:p>
                    <a:p>
                      <a:pPr algn="ctr"/>
                      <a:r>
                        <a:rPr lang="ja-JP" altLang="en-US" sz="2400" dirty="0" smtClean="0">
                          <a:effectLst/>
                        </a:rPr>
                        <a:t> </a:t>
                      </a:r>
                      <a:r>
                        <a:rPr lang="en-US" altLang="ja-JP" sz="2400" dirty="0">
                          <a:effectLst/>
                        </a:rPr>
                        <a:t>(</a:t>
                      </a:r>
                      <a:r>
                        <a:rPr lang="ja-JP" altLang="en-US" sz="2400" dirty="0">
                          <a:effectLst/>
                        </a:rPr>
                        <a:t>代理：谷川</a:t>
                      </a:r>
                      <a:r>
                        <a:rPr lang="en-US" altLang="ja-JP" sz="2400" dirty="0">
                          <a:effectLst/>
                        </a:rPr>
                        <a:t>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11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12</a:t>
                      </a:r>
                      <a:r>
                        <a:rPr lang="ja-JP" altLang="en-US" sz="2400" dirty="0">
                          <a:effectLst/>
                        </a:rPr>
                        <a:t>月</a:t>
                      </a:r>
                      <a:r>
                        <a:rPr lang="en-US" altLang="ja-JP" sz="2400" dirty="0">
                          <a:effectLst/>
                        </a:rPr>
                        <a:t>11</a:t>
                      </a:r>
                      <a:r>
                        <a:rPr lang="ja-JP" altLang="en-US" sz="2400" dirty="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effectLst/>
                        </a:rPr>
                        <a:t>C++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の演習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  <a:p>
                      <a:pPr algn="ctr"/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（関数のオーバロード）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>
                          <a:effectLst/>
                        </a:rPr>
                        <a:t>岩村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12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12</a:t>
                      </a:r>
                      <a:r>
                        <a:rPr lang="ja-JP" altLang="en-US" sz="2400">
                          <a:effectLst/>
                        </a:rPr>
                        <a:t>月</a:t>
                      </a:r>
                      <a:r>
                        <a:rPr lang="en-US" altLang="ja-JP" sz="2400">
                          <a:effectLst/>
                        </a:rPr>
                        <a:t>18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solidFill>
                            <a:srgbClr val="FF0000"/>
                          </a:solidFill>
                          <a:effectLst/>
                        </a:rPr>
                        <a:t>C++</a:t>
                      </a:r>
                      <a:r>
                        <a:rPr lang="ja-JP" alt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の演習</a:t>
                      </a:r>
                      <a:r>
                        <a:rPr lang="en-US" altLang="ja-JP" sz="2400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ja-JP" alt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（インライン展開）</a:t>
                      </a:r>
                      <a:endParaRPr lang="ja-JP" altLang="en-US" sz="2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岩村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13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</a:t>
                      </a:r>
                      <a:r>
                        <a:rPr lang="ja-JP" altLang="en-US" sz="2400">
                          <a:effectLst/>
                        </a:rPr>
                        <a:t>月 </a:t>
                      </a:r>
                      <a:r>
                        <a:rPr lang="en-US" altLang="ja-JP" sz="2400">
                          <a:effectLst/>
                        </a:rPr>
                        <a:t>8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effectLst/>
                        </a:rPr>
                        <a:t>C++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の演習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（仮想関数）</a:t>
                      </a:r>
                      <a:endParaRPr lang="ja-JP" altLang="en-US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岩村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14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</a:t>
                      </a:r>
                      <a:r>
                        <a:rPr lang="ja-JP" altLang="en-US" sz="2400">
                          <a:effectLst/>
                        </a:rPr>
                        <a:t>月</a:t>
                      </a:r>
                      <a:r>
                        <a:rPr lang="en-US" altLang="ja-JP" sz="2400">
                          <a:effectLst/>
                        </a:rPr>
                        <a:t>15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C++</a:t>
                      </a:r>
                      <a:r>
                        <a:rPr lang="ja-JP" altLang="en-US" sz="2400" dirty="0">
                          <a:effectLst/>
                        </a:rPr>
                        <a:t>の演習課題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谷川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15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</a:t>
                      </a:r>
                      <a:r>
                        <a:rPr lang="ja-JP" altLang="en-US" sz="2400">
                          <a:effectLst/>
                        </a:rPr>
                        <a:t>月</a:t>
                      </a:r>
                      <a:r>
                        <a:rPr lang="en-US" altLang="ja-JP" sz="2400">
                          <a:effectLst/>
                        </a:rPr>
                        <a:t>22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>
                          <a:effectLst/>
                        </a:rPr>
                        <a:t>総合演習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谷川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演習課題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D1795-BB81-4110-96B4-41B787FA81D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第１２回演習課題</a:t>
            </a:r>
            <a:r>
              <a:rPr lang="ja-JP" altLang="en-US" dirty="0" smtClean="0"/>
              <a:t>（１）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1. </a:t>
            </a:r>
            <a:r>
              <a:rPr lang="ja-JP" altLang="en-US" dirty="0" smtClean="0"/>
              <a:t>以下の条件を満たすプログラムを作成</a:t>
            </a:r>
            <a:r>
              <a:rPr lang="ja-JP" altLang="en-US" dirty="0" smtClean="0"/>
              <a:t>せよ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以下の仕様を満たす時を表すクラスを持つ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データメンバとして、時間、分、秒を表すものを持つ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メンバ関数を使用して、任意の時間、分、秒をオブジェクトに渡すことができる</a:t>
            </a:r>
            <a:endParaRPr lang="en-US" altLang="ja-JP" dirty="0" smtClean="0"/>
          </a:p>
          <a:p>
            <a:pPr lvl="2"/>
            <a:r>
              <a:rPr lang="ja-JP" altLang="en-US" dirty="0"/>
              <a:t>メンバ関数を使用して</a:t>
            </a:r>
            <a:r>
              <a:rPr lang="ja-JP" altLang="en-US" dirty="0" smtClean="0"/>
              <a:t>、現在オブジェクトに保存されている時間</a:t>
            </a:r>
            <a:r>
              <a:rPr lang="ja-JP" altLang="en-US" dirty="0"/>
              <a:t>、分、秒</a:t>
            </a:r>
            <a:r>
              <a:rPr lang="ja-JP" altLang="en-US" dirty="0" smtClean="0"/>
              <a:t>を受け取ることが</a:t>
            </a:r>
            <a:r>
              <a:rPr lang="ja-JP" altLang="en-US" dirty="0"/>
              <a:t>できる</a:t>
            </a:r>
            <a:endParaRPr lang="en-US" altLang="ja-JP" dirty="0"/>
          </a:p>
          <a:p>
            <a:pPr lvl="2"/>
            <a:r>
              <a:rPr lang="ja-JP" altLang="en-US" dirty="0" smtClean="0"/>
              <a:t>メンバ関数を呼び出せば、自分のオブジェクトに保存</a:t>
            </a:r>
            <a:r>
              <a:rPr lang="ja-JP" altLang="en-US" dirty="0"/>
              <a:t>されている時間、分、</a:t>
            </a:r>
            <a:r>
              <a:rPr lang="ja-JP" altLang="en-US" dirty="0" smtClean="0"/>
              <a:t>秒と別</a:t>
            </a:r>
            <a:r>
              <a:rPr lang="ja-JP" altLang="en-US" dirty="0" smtClean="0"/>
              <a:t>のオブジェクトが持つ時間、分、秒を足すことができる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上記のクラスのオブジェクトを使用して、２つの時間、分、秒を設定して、足し算して結果を表示する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2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第１２回演習課題（２）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2. </a:t>
            </a:r>
            <a:r>
              <a:rPr lang="ja-JP" altLang="en-US" dirty="0" smtClean="0"/>
              <a:t>以下の仕様を満たすプログラム</a:t>
            </a:r>
            <a:r>
              <a:rPr lang="ja-JP" altLang="en-US" dirty="0" smtClean="0"/>
              <a:t>を作成</a:t>
            </a:r>
            <a:r>
              <a:rPr lang="ja-JP" altLang="en-US" dirty="0" smtClean="0"/>
              <a:t>し、オブジェクトの深いコピーが実現できていることを示す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以下の仕様を満たすクラスを持つ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データメンバとして、</a:t>
            </a:r>
            <a:r>
              <a:rPr lang="en-US" altLang="ja-JP" dirty="0" smtClean="0"/>
              <a:t>3</a:t>
            </a:r>
            <a:r>
              <a:rPr lang="ja-JP" altLang="en-US" dirty="0" smtClean="0"/>
              <a:t>次元配列を動的に確保する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コピーコンストラクタを持ち、オブジェクトの深いコピーが実現できる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6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提出に関して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提出する</a:t>
            </a:r>
            <a:r>
              <a:rPr lang="ja-JP" altLang="en-US" dirty="0" smtClean="0"/>
              <a:t>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ソースファイル</a:t>
            </a:r>
            <a:r>
              <a:rPr lang="en-US" altLang="ja-JP" dirty="0"/>
              <a:t>(.</a:t>
            </a:r>
            <a:r>
              <a:rPr lang="en-US" altLang="ja-JP" dirty="0" smtClean="0"/>
              <a:t>cc</a:t>
            </a:r>
            <a:r>
              <a:rPr lang="ja-JP" altLang="en-US" dirty="0" smtClean="0"/>
              <a:t>または</a:t>
            </a:r>
            <a:r>
              <a:rPr lang="en-US" altLang="ja-JP" dirty="0" smtClean="0"/>
              <a:t>.</a:t>
            </a:r>
            <a:r>
              <a:rPr lang="en-US" altLang="ja-JP" dirty="0" err="1" smtClean="0"/>
              <a:t>cpp</a:t>
            </a:r>
            <a:r>
              <a:rPr lang="en-US" altLang="ja-JP" dirty="0" smtClean="0"/>
              <a:t> </a:t>
            </a:r>
            <a:r>
              <a:rPr lang="ja-JP" altLang="en-US" dirty="0"/>
              <a:t>ファイル</a:t>
            </a:r>
            <a:r>
              <a:rPr lang="en-US" altLang="ja-JP" dirty="0"/>
              <a:t>)</a:t>
            </a:r>
          </a:p>
          <a:p>
            <a:pPr lvl="2"/>
            <a:r>
              <a:rPr lang="ja-JP" altLang="en-US" dirty="0"/>
              <a:t>ファイル名は</a:t>
            </a:r>
            <a:r>
              <a:rPr lang="en-US" altLang="ja-JP" dirty="0" smtClean="0"/>
              <a:t>kadai1218_</a:t>
            </a:r>
            <a:r>
              <a:rPr lang="ja-JP" altLang="en-US" dirty="0"/>
              <a:t>学籍番号</a:t>
            </a:r>
            <a:r>
              <a:rPr lang="en-US" altLang="ja-JP" dirty="0"/>
              <a:t>_</a:t>
            </a:r>
            <a:r>
              <a:rPr lang="ja-JP" altLang="en-US" dirty="0"/>
              <a:t>課題番号</a:t>
            </a:r>
            <a:r>
              <a:rPr lang="en-US" altLang="ja-JP" dirty="0"/>
              <a:t>.</a:t>
            </a:r>
            <a:r>
              <a:rPr lang="en-US" altLang="ja-JP" dirty="0" smtClean="0"/>
              <a:t>cc</a:t>
            </a:r>
            <a:r>
              <a:rPr lang="ja-JP" altLang="en-US" dirty="0" smtClean="0"/>
              <a:t>（</a:t>
            </a:r>
            <a:r>
              <a:rPr lang="en-US" altLang="ja-JP" dirty="0" smtClean="0"/>
              <a:t>.</a:t>
            </a:r>
            <a:r>
              <a:rPr lang="en-US" altLang="ja-JP" dirty="0" err="1" smtClean="0"/>
              <a:t>cpp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(Visual Studio</a:t>
            </a:r>
            <a:r>
              <a:rPr lang="ja-JP" altLang="en-US" dirty="0" smtClean="0"/>
              <a:t>の場合</a:t>
            </a:r>
            <a:r>
              <a:rPr lang="en-US" altLang="ja-JP" dirty="0" smtClean="0"/>
              <a:t>)</a:t>
            </a:r>
            <a:br>
              <a:rPr lang="en-US" altLang="ja-JP" dirty="0" smtClean="0"/>
            </a:br>
            <a:r>
              <a:rPr lang="ja-JP" altLang="en-US" dirty="0" smtClean="0"/>
              <a:t>ファイル名</a:t>
            </a:r>
            <a:r>
              <a:rPr lang="ja-JP" altLang="en-US" dirty="0"/>
              <a:t>は</a:t>
            </a:r>
            <a:r>
              <a:rPr lang="en-US" altLang="ja-JP" dirty="0" smtClean="0"/>
              <a:t>kadai1218_</a:t>
            </a:r>
            <a:r>
              <a:rPr lang="ja-JP" altLang="en-US" dirty="0"/>
              <a:t>学籍番号</a:t>
            </a:r>
            <a:r>
              <a:rPr lang="en-US" altLang="ja-JP" dirty="0" smtClean="0"/>
              <a:t>_</a:t>
            </a:r>
            <a:r>
              <a:rPr lang="ja-JP" altLang="en-US" dirty="0" smtClean="0"/>
              <a:t>課題番号</a:t>
            </a:r>
            <a:r>
              <a:rPr lang="en-US" altLang="ja-JP" dirty="0" smtClean="0"/>
              <a:t>_v.cc</a:t>
            </a:r>
            <a:r>
              <a:rPr lang="ja-JP" altLang="en-US" dirty="0"/>
              <a:t>（</a:t>
            </a:r>
            <a:r>
              <a:rPr lang="en-US" altLang="ja-JP" dirty="0"/>
              <a:t>.</a:t>
            </a:r>
            <a:r>
              <a:rPr lang="en-US" altLang="ja-JP" dirty="0" err="1"/>
              <a:t>cpp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実行</a:t>
            </a:r>
            <a:r>
              <a:rPr lang="ja-JP" altLang="en-US" dirty="0"/>
              <a:t>結果の</a:t>
            </a:r>
            <a:r>
              <a:rPr lang="ja-JP" altLang="en-US" dirty="0" smtClean="0"/>
              <a:t>出力と講義</a:t>
            </a:r>
            <a:r>
              <a:rPr lang="ja-JP" altLang="en-US" dirty="0"/>
              <a:t>に関するコメント</a:t>
            </a:r>
            <a:endParaRPr lang="en-US" altLang="ja-JP" dirty="0"/>
          </a:p>
          <a:p>
            <a:pPr lvl="2"/>
            <a:r>
              <a:rPr lang="en-US" altLang="ja-JP" dirty="0" smtClean="0"/>
              <a:t>.</a:t>
            </a:r>
            <a:r>
              <a:rPr lang="en-US" altLang="ja-JP" dirty="0"/>
              <a:t>txt </a:t>
            </a:r>
            <a:r>
              <a:rPr lang="ja-JP" altLang="en-US" dirty="0"/>
              <a:t>ファイルで、学籍番号、氏名を含む</a:t>
            </a:r>
            <a:endParaRPr lang="en-US" altLang="ja-JP" dirty="0"/>
          </a:p>
          <a:p>
            <a:pPr lvl="2"/>
            <a:r>
              <a:rPr lang="ja-JP" altLang="en-US" dirty="0"/>
              <a:t>ファイル名は</a:t>
            </a:r>
            <a:r>
              <a:rPr lang="en-US" altLang="ja-JP" dirty="0" smtClean="0"/>
              <a:t>report1218_</a:t>
            </a:r>
            <a:r>
              <a:rPr lang="ja-JP" altLang="en-US" dirty="0"/>
              <a:t>学籍番号</a:t>
            </a:r>
            <a:r>
              <a:rPr lang="en-US" altLang="ja-JP" dirty="0"/>
              <a:t>.txt </a:t>
            </a:r>
            <a:r>
              <a:rPr lang="ja-JP" altLang="en-US" dirty="0"/>
              <a:t>とする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23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0755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提出に関して</a:t>
            </a:r>
            <a:r>
              <a:rPr lang="ja-JP" altLang="en-US" dirty="0" smtClean="0"/>
              <a:t>（続き）</a:t>
            </a:r>
            <a:r>
              <a:rPr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提出期限</a:t>
            </a:r>
            <a:endParaRPr lang="en-US" altLang="ja-JP" dirty="0"/>
          </a:p>
          <a:p>
            <a:pPr lvl="1"/>
            <a:r>
              <a:rPr lang="en-US" altLang="ja-JP" dirty="0" smtClean="0"/>
              <a:t>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15</a:t>
            </a:r>
            <a:r>
              <a:rPr lang="ja-JP" altLang="en-US" dirty="0" smtClean="0"/>
              <a:t>日</a:t>
            </a:r>
            <a:r>
              <a:rPr lang="ja-JP" altLang="en-US" dirty="0"/>
              <a:t>（水）　</a:t>
            </a:r>
            <a:r>
              <a:rPr lang="ja-JP" altLang="en-US" dirty="0" smtClean="0"/>
              <a:t>００：００</a:t>
            </a:r>
            <a:endParaRPr lang="en-US" altLang="ja-JP" dirty="0"/>
          </a:p>
          <a:p>
            <a:r>
              <a:rPr lang="ja-JP" altLang="en-US" dirty="0"/>
              <a:t>提出方法</a:t>
            </a:r>
            <a:endParaRPr lang="en-US" altLang="ja-JP" dirty="0"/>
          </a:p>
          <a:p>
            <a:pPr lvl="1"/>
            <a:r>
              <a:rPr lang="ja-JP" altLang="en-US" dirty="0"/>
              <a:t>授業支援システムから提出</a:t>
            </a:r>
            <a:endParaRPr lang="en-US" altLang="ja-JP" dirty="0"/>
          </a:p>
          <a:p>
            <a:r>
              <a:rPr lang="ja-JP" altLang="en-US" dirty="0"/>
              <a:t>注意点</a:t>
            </a:r>
            <a:endParaRPr lang="en-US" altLang="ja-JP" dirty="0"/>
          </a:p>
          <a:p>
            <a:pPr lvl="1"/>
            <a:r>
              <a:rPr lang="ja-JP" altLang="en-US" dirty="0"/>
              <a:t>ファイル名の命名規則が間違っているものは採点しない</a:t>
            </a:r>
            <a:endParaRPr lang="en-US" altLang="ja-JP" dirty="0"/>
          </a:p>
          <a:p>
            <a:pPr lvl="1"/>
            <a:r>
              <a:rPr lang="ja-JP" altLang="en-US" dirty="0"/>
              <a:t>コンパイルの通らないものは採点しない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24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28763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9</a:t>
            </a:r>
            <a:r>
              <a:rPr lang="ja-JP" altLang="en-US" dirty="0" smtClean="0"/>
              <a:t>回</a:t>
            </a:r>
            <a:r>
              <a:rPr lang="ja-JP" altLang="en-US" dirty="0"/>
              <a:t>演習課題</a:t>
            </a:r>
            <a:r>
              <a:rPr lang="ja-JP" altLang="en-US" dirty="0" smtClean="0"/>
              <a:t>の解説</a:t>
            </a:r>
            <a:endParaRPr lang="en-US" altLang="ja-JP" dirty="0" smtClean="0"/>
          </a:p>
          <a:p>
            <a:r>
              <a:rPr lang="ja-JP" altLang="en-US" dirty="0" smtClean="0"/>
              <a:t>インライン</a:t>
            </a:r>
            <a:r>
              <a:rPr lang="ja-JP" altLang="en-US" dirty="0"/>
              <a:t>関数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3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43238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9</a:t>
            </a:r>
            <a:r>
              <a:rPr lang="ja-JP" altLang="en-US" dirty="0" smtClean="0"/>
              <a:t>回演習課題の解説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EC2BA-4ABA-4B06-87FE-20DA4D220CB4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4</a:t>
            </a:fld>
            <a:endParaRPr lang="en-US" dirty="0">
              <a:solidFill>
                <a:srgbClr val="FFFFF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5121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第９回演習課題（１）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1. </a:t>
            </a:r>
            <a:r>
              <a:rPr lang="ja-JP" altLang="en-US" dirty="0" smtClean="0"/>
              <a:t>以下の仕様を満たすプログラムを作れ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以下の仕様を満たすクラスを持つ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人の名前を保存することができる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数学、理科、英語の点数を保存することができる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３教科の点数を変更（上書き）できる関数と照会できる関数がある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３教科の点数の平均を計算して返す関数がある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上記のクラスを用いて、２人分のデータ（名前、３教科の点数）を順次コマンドラインから入力できる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全員分の情報を入力した後、一人ずつ名前と平均点を表示する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8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第９回演習課題（１</a:t>
            </a:r>
            <a:r>
              <a:rPr lang="ja-JP" altLang="en-US" dirty="0" smtClean="0"/>
              <a:t>）の回答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ans9-1.cc</a:t>
            </a:r>
          </a:p>
          <a:p>
            <a:pPr lvl="1"/>
            <a:r>
              <a:rPr lang="ja-JP" altLang="en-US" dirty="0" smtClean="0"/>
              <a:t>オブジェクトに名前や点数を渡す関数（</a:t>
            </a:r>
            <a:r>
              <a:rPr lang="en-US" altLang="ja-JP" dirty="0" err="1" smtClean="0"/>
              <a:t>set_name</a:t>
            </a:r>
            <a:r>
              <a:rPr lang="ja-JP" altLang="en-US" dirty="0" smtClean="0"/>
              <a:t>や</a:t>
            </a:r>
            <a:r>
              <a:rPr lang="en-US" altLang="ja-JP" dirty="0" err="1" smtClean="0"/>
              <a:t>set_math</a:t>
            </a:r>
            <a:r>
              <a:rPr lang="ja-JP" altLang="en-US" dirty="0" smtClean="0"/>
              <a:t>など）を準備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オブジェクトから名前</a:t>
            </a:r>
            <a:r>
              <a:rPr lang="ja-JP" altLang="en-US" dirty="0"/>
              <a:t>や点数</a:t>
            </a:r>
            <a:r>
              <a:rPr lang="ja-JP" altLang="en-US" dirty="0" smtClean="0"/>
              <a:t>をもらう関数（</a:t>
            </a:r>
            <a:r>
              <a:rPr lang="en-US" altLang="ja-JP" dirty="0" err="1" smtClean="0"/>
              <a:t>get_name</a:t>
            </a:r>
            <a:r>
              <a:rPr lang="ja-JP" altLang="en-US" dirty="0" smtClean="0"/>
              <a:t>や</a:t>
            </a:r>
            <a:r>
              <a:rPr lang="en-US" altLang="ja-JP" dirty="0" err="1" smtClean="0"/>
              <a:t>get_math</a:t>
            </a:r>
            <a:r>
              <a:rPr lang="ja-JP" altLang="en-US" dirty="0"/>
              <a:t>など）を準備</a:t>
            </a:r>
            <a:endParaRPr lang="en-US" altLang="ja-JP" dirty="0"/>
          </a:p>
          <a:p>
            <a:pPr lvl="1"/>
            <a:r>
              <a:rPr lang="en-US" altLang="ja-JP" dirty="0" smtClean="0">
                <a:solidFill>
                  <a:srgbClr val="00B050"/>
                </a:solidFill>
              </a:rPr>
              <a:t>[</a:t>
            </a:r>
            <a:r>
              <a:rPr lang="ja-JP" altLang="en-US" dirty="0" smtClean="0">
                <a:solidFill>
                  <a:srgbClr val="00B050"/>
                </a:solidFill>
              </a:rPr>
              <a:t>欠点</a:t>
            </a:r>
            <a:r>
              <a:rPr lang="en-US" altLang="ja-JP" dirty="0" smtClean="0">
                <a:solidFill>
                  <a:srgbClr val="00B050"/>
                </a:solidFill>
              </a:rPr>
              <a:t>] </a:t>
            </a:r>
            <a:r>
              <a:rPr lang="en-US" altLang="ja-JP" dirty="0" smtClean="0"/>
              <a:t>main</a:t>
            </a:r>
            <a:r>
              <a:rPr lang="ja-JP" altLang="en-US" dirty="0" smtClean="0"/>
              <a:t>関数が込み入ってしまい、</a:t>
            </a:r>
            <a:r>
              <a:rPr lang="ja-JP" altLang="en-US" dirty="0" smtClean="0">
                <a:solidFill>
                  <a:srgbClr val="FF0000"/>
                </a:solidFill>
              </a:rPr>
              <a:t>コードが読みにくい</a:t>
            </a:r>
            <a:r>
              <a:rPr lang="ja-JP" altLang="en-US" dirty="0" smtClean="0"/>
              <a:t>（何をしているのかを理解するのに考える必要がある）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6945614" y="405586"/>
            <a:ext cx="3659554" cy="98473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読みにくいコードは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バグの温床</a:t>
            </a:r>
            <a:endParaRPr kumimoji="1"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1167619" y="5129582"/>
            <a:ext cx="6583679" cy="2011679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cout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&lt;&lt; "Enter a name: ";</a:t>
            </a:r>
            <a:r>
              <a:rPr lang="en-US" altLang="ja-JP" sz="2400" dirty="0">
                <a:solidFill>
                  <a:srgbClr val="FF0000"/>
                </a:solidFill>
              </a:rPr>
              <a:t> // </a:t>
            </a:r>
            <a:r>
              <a:rPr lang="ja-JP" altLang="en-US" sz="2400" dirty="0">
                <a:solidFill>
                  <a:srgbClr val="FF0000"/>
                </a:solidFill>
              </a:rPr>
              <a:t>名前の入力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string name;</a:t>
            </a:r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cin</a:t>
            </a:r>
            <a:r>
              <a:rPr lang="en-US" altLang="ja-JP" sz="2400" dirty="0"/>
              <a:t> &gt;&gt; name;</a:t>
            </a:r>
          </a:p>
          <a:p>
            <a:pPr marL="0" indent="0">
              <a:buNone/>
            </a:pPr>
            <a:r>
              <a:rPr lang="en-US" altLang="ja-JP" sz="2400" dirty="0"/>
              <a:t>    person[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].</a:t>
            </a:r>
            <a:r>
              <a:rPr lang="en-US" altLang="ja-JP" sz="2400" dirty="0" err="1"/>
              <a:t>set_name</a:t>
            </a:r>
            <a:r>
              <a:rPr lang="en-US" altLang="ja-JP" sz="2400" dirty="0"/>
              <a:t>(name);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167619" y="4643570"/>
            <a:ext cx="6583679" cy="486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名前の入力のコード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384247" y="5740906"/>
            <a:ext cx="1915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一時的に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ja-JP" altLang="en-US" dirty="0" smtClean="0">
                <a:latin typeface="+mn-ea"/>
                <a:ea typeface="+mn-ea"/>
              </a:rPr>
              <a:t>変数を定義</a:t>
            </a:r>
            <a:endParaRPr kumimoji="1" lang="ja-JP" altLang="en-US" dirty="0">
              <a:latin typeface="+mn-ea"/>
              <a:ea typeface="+mn-ea"/>
            </a:endParaRPr>
          </a:p>
        </p:txBody>
      </p:sp>
      <p:cxnSp>
        <p:nvCxnSpPr>
          <p:cNvPr id="12" name="カギ線コネクタ 11"/>
          <p:cNvCxnSpPr>
            <a:stCxn id="10" idx="1"/>
          </p:cNvCxnSpPr>
          <p:nvPr/>
        </p:nvCxnSpPr>
        <p:spPr>
          <a:xfrm rot="10800000">
            <a:off x="3649579" y="5837437"/>
            <a:ext cx="4734668" cy="365134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1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第９回演習課題（１</a:t>
            </a:r>
            <a:r>
              <a:rPr lang="ja-JP" altLang="en-US" dirty="0" smtClean="0"/>
              <a:t>）の別解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ans9-1_another.cc</a:t>
            </a:r>
          </a:p>
          <a:p>
            <a:pPr lvl="1"/>
            <a:r>
              <a:rPr kumimoji="1" lang="ja-JP" altLang="en-US" dirty="0" smtClean="0"/>
              <a:t>クラスの</a:t>
            </a:r>
            <a:r>
              <a:rPr kumimoji="1" lang="en-US" altLang="ja-JP" dirty="0" err="1" smtClean="0"/>
              <a:t>get_name</a:t>
            </a:r>
            <a:r>
              <a:rPr kumimoji="1" lang="ja-JP" altLang="en-US" dirty="0" smtClean="0"/>
              <a:t>や</a:t>
            </a:r>
            <a:r>
              <a:rPr kumimoji="1" lang="en-US" altLang="ja-JP" dirty="0" err="1" smtClean="0"/>
              <a:t>get_math</a:t>
            </a:r>
            <a:r>
              <a:rPr kumimoji="1" lang="ja-JP" altLang="en-US" dirty="0" smtClean="0"/>
              <a:t>関数で返す値を</a:t>
            </a:r>
            <a:r>
              <a:rPr kumimoji="1" lang="ja-JP" altLang="en-US" dirty="0" smtClean="0">
                <a:solidFill>
                  <a:srgbClr val="FF0000"/>
                </a:solidFill>
              </a:rPr>
              <a:t>参照渡し</a:t>
            </a:r>
            <a:r>
              <a:rPr kumimoji="1" lang="ja-JP" altLang="en-US" dirty="0" smtClean="0"/>
              <a:t>にした（関数の宣言時、戻り値に「</a:t>
            </a:r>
            <a:r>
              <a:rPr kumimoji="1" lang="en-US" altLang="ja-JP" dirty="0" smtClean="0"/>
              <a:t>&amp;</a:t>
            </a:r>
            <a:r>
              <a:rPr kumimoji="1" lang="ja-JP" altLang="en-US" dirty="0" smtClean="0"/>
              <a:t>」を付ける）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r>
              <a:rPr kumimoji="1" lang="en-US" altLang="ja-JP" dirty="0" smtClean="0">
                <a:solidFill>
                  <a:srgbClr val="00B050"/>
                </a:solidFill>
              </a:rPr>
              <a:t>[</a:t>
            </a:r>
            <a:r>
              <a:rPr kumimoji="1" lang="ja-JP" altLang="en-US" dirty="0" smtClean="0">
                <a:solidFill>
                  <a:srgbClr val="00B050"/>
                </a:solidFill>
              </a:rPr>
              <a:t>利点</a:t>
            </a:r>
            <a:r>
              <a:rPr kumimoji="1" lang="en-US" altLang="ja-JP" dirty="0" smtClean="0">
                <a:solidFill>
                  <a:srgbClr val="00B050"/>
                </a:solidFill>
              </a:rPr>
              <a:t>] </a:t>
            </a:r>
            <a:r>
              <a:rPr kumimoji="1" lang="ja-JP" altLang="en-US" dirty="0" smtClean="0"/>
              <a:t>参照渡しにすれば、関数を呼び出して普通の変数のように扱える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>
                <a:sym typeface="Wingdings" panose="05000000000000000000" pitchFamily="2" charset="2"/>
              </a:rPr>
              <a:t> </a:t>
            </a:r>
            <a:r>
              <a:rPr kumimoji="1" lang="en-US" altLang="ja-JP" dirty="0" smtClean="0"/>
              <a:t>main</a:t>
            </a:r>
            <a:r>
              <a:rPr kumimoji="1" lang="ja-JP" altLang="en-US" dirty="0" smtClean="0"/>
              <a:t>関数がすっきりして、</a:t>
            </a:r>
            <a:r>
              <a:rPr kumimoji="1" lang="ja-JP" altLang="en-US" dirty="0" smtClean="0">
                <a:solidFill>
                  <a:srgbClr val="FF0000"/>
                </a:solidFill>
              </a:rPr>
              <a:t>読みやすくなった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1119493" y="6414252"/>
            <a:ext cx="6583679" cy="1075502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smtClean="0"/>
              <a:t>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"Enter a name: ";</a:t>
            </a:r>
            <a:r>
              <a:rPr lang="en-US" altLang="ja-JP" sz="2400" dirty="0">
                <a:solidFill>
                  <a:srgbClr val="FF0000"/>
                </a:solidFill>
              </a:rPr>
              <a:t> // </a:t>
            </a:r>
            <a:r>
              <a:rPr lang="ja-JP" altLang="en-US" sz="2400" dirty="0">
                <a:solidFill>
                  <a:srgbClr val="FF0000"/>
                </a:solidFill>
              </a:rPr>
              <a:t>名前の入力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cin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&gt;&gt; person[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].</a:t>
            </a:r>
            <a:r>
              <a:rPr lang="en-US" altLang="ja-JP" sz="2400" dirty="0" err="1"/>
              <a:t>get_name</a:t>
            </a:r>
            <a:r>
              <a:rPr lang="en-US" altLang="ja-JP" sz="2400" dirty="0"/>
              <a:t>();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119493" y="5928238"/>
            <a:ext cx="6583679" cy="486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名前の入力のコード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1449" y="6544858"/>
            <a:ext cx="191590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一時的な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ja-JP" altLang="en-US" dirty="0" smtClean="0">
                <a:latin typeface="+mn-ea"/>
                <a:ea typeface="+mn-ea"/>
              </a:rPr>
              <a:t>変数が不要</a:t>
            </a:r>
            <a:endParaRPr kumimoji="1" lang="ja-JP" altLang="en-US" dirty="0">
              <a:latin typeface="+mn-ea"/>
              <a:ea typeface="+mn-ea"/>
            </a:endParaRPr>
          </a:p>
        </p:txBody>
      </p:sp>
      <p:cxnSp>
        <p:nvCxnSpPr>
          <p:cNvPr id="9" name="カギ線コネクタ 8"/>
          <p:cNvCxnSpPr>
            <a:stCxn id="8" idx="1"/>
          </p:cNvCxnSpPr>
          <p:nvPr/>
        </p:nvCxnSpPr>
        <p:spPr>
          <a:xfrm rot="10800000" flipV="1">
            <a:off x="5911517" y="7006522"/>
            <a:ext cx="2849933" cy="92109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コンテンツ プレースホルダー 2"/>
          <p:cNvSpPr txBox="1">
            <a:spLocks/>
          </p:cNvSpPr>
          <p:nvPr/>
        </p:nvSpPr>
        <p:spPr bwMode="auto">
          <a:xfrm>
            <a:off x="2377390" y="2795179"/>
            <a:ext cx="3989918" cy="1623387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 smtClean="0">
                <a:solidFill>
                  <a:srgbClr val="FF0000"/>
                </a:solidFill>
              </a:rPr>
              <a:t> 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名前を調べる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string</a:t>
            </a:r>
            <a:r>
              <a:rPr lang="en-US" altLang="ja-JP" sz="2400" dirty="0">
                <a:solidFill>
                  <a:srgbClr val="00B050"/>
                </a:solidFill>
              </a:rPr>
              <a:t>&amp;</a:t>
            </a:r>
            <a:r>
              <a:rPr lang="en-US" altLang="ja-JP" sz="2400" dirty="0"/>
              <a:t> </a:t>
            </a:r>
            <a:r>
              <a:rPr lang="en-US" altLang="ja-JP" sz="2400" dirty="0" err="1"/>
              <a:t>get_name</a:t>
            </a:r>
            <a:r>
              <a:rPr lang="en-US" altLang="ja-JP" sz="2400" dirty="0"/>
              <a:t>() {</a:t>
            </a:r>
          </a:p>
          <a:p>
            <a:pPr marL="0" indent="0">
              <a:buNone/>
            </a:pPr>
            <a:r>
              <a:rPr lang="en-US" altLang="ja-JP" sz="2400" dirty="0"/>
              <a:t>    return name;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371279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第９回演習課題（２）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2. </a:t>
            </a:r>
            <a:r>
              <a:rPr lang="ja-JP" altLang="en-US" dirty="0" smtClean="0"/>
              <a:t>以下の仕様を満たすプログラムを作れ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以下の仕様を満たすクラスを持つ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２次元の座標を保持することができる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座標の初期値はオブジェクト作成時に与える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現在位置を更新（上書き）する関数を持つ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現在位置を返す関数を持つ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呼び出されると上下左右にそれぞれ移動する関数を持つ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コマンドラインから上下左右に移動する命令を受け取り、上記クラスの関数を呼び出して、移動させる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命令の例：</a:t>
            </a:r>
            <a:r>
              <a:rPr lang="en-US" altLang="ja-JP" dirty="0" smtClean="0"/>
              <a:t>up, down, left, right</a:t>
            </a:r>
          </a:p>
          <a:p>
            <a:pPr lvl="1"/>
            <a:r>
              <a:rPr lang="ja-JP" altLang="en-US" dirty="0" smtClean="0"/>
              <a:t>コマンドラインから現在位置を照会する命令を与えたときは、現在位置を返す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8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第９回演習課題</a:t>
            </a:r>
            <a:r>
              <a:rPr lang="ja-JP" altLang="en-US" dirty="0" smtClean="0"/>
              <a:t>（２）</a:t>
            </a:r>
            <a:r>
              <a:rPr lang="ja-JP" altLang="en-US" dirty="0"/>
              <a:t>の回答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ans9-2.cc</a:t>
            </a:r>
            <a:endParaRPr lang="en-US" altLang="ja-JP" dirty="0"/>
          </a:p>
          <a:p>
            <a:pPr lvl="1"/>
            <a:r>
              <a:rPr lang="en-US" altLang="ja-JP" dirty="0" smtClean="0"/>
              <a:t>x</a:t>
            </a:r>
            <a:r>
              <a:rPr lang="ja-JP" altLang="en-US" dirty="0"/>
              <a:t>座標</a:t>
            </a:r>
            <a:r>
              <a:rPr lang="ja-JP" altLang="en-US" dirty="0" smtClean="0"/>
              <a:t>と</a:t>
            </a:r>
            <a:r>
              <a:rPr lang="en-US" altLang="ja-JP" dirty="0" smtClean="0"/>
              <a:t>y</a:t>
            </a:r>
            <a:r>
              <a:rPr lang="ja-JP" altLang="en-US" dirty="0" smtClean="0"/>
              <a:t>座標を</a:t>
            </a:r>
            <a:r>
              <a:rPr lang="en-US" altLang="ja-JP" dirty="0" err="1" smtClean="0"/>
              <a:t>int</a:t>
            </a:r>
            <a:r>
              <a:rPr lang="ja-JP" altLang="en-US" dirty="0" smtClean="0"/>
              <a:t>型で宣言し、データメンバとした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00B050"/>
                </a:solidFill>
              </a:rPr>
              <a:t>[</a:t>
            </a:r>
            <a:r>
              <a:rPr lang="ja-JP" altLang="en-US" dirty="0" smtClean="0">
                <a:solidFill>
                  <a:srgbClr val="00B050"/>
                </a:solidFill>
              </a:rPr>
              <a:t>欠点</a:t>
            </a:r>
            <a:r>
              <a:rPr lang="en-US" altLang="ja-JP" dirty="0" smtClean="0">
                <a:solidFill>
                  <a:srgbClr val="00B050"/>
                </a:solidFill>
              </a:rPr>
              <a:t>] </a:t>
            </a:r>
            <a:r>
              <a:rPr lang="ja-JP" altLang="en-US" dirty="0" smtClean="0"/>
              <a:t>現在</a:t>
            </a:r>
            <a:r>
              <a:rPr lang="ja-JP" altLang="en-US" dirty="0"/>
              <a:t>位置を返す</a:t>
            </a:r>
            <a:r>
              <a:rPr lang="ja-JP" altLang="en-US" dirty="0" smtClean="0"/>
              <a:t>関数を実装しようとすると、</a:t>
            </a:r>
            <a:r>
              <a:rPr lang="en-US" altLang="ja-JP" dirty="0" smtClean="0"/>
              <a:t>x</a:t>
            </a:r>
            <a:r>
              <a:rPr lang="ja-JP" altLang="en-US" dirty="0"/>
              <a:t>座標</a:t>
            </a:r>
            <a:r>
              <a:rPr lang="ja-JP" altLang="en-US" dirty="0" smtClean="0"/>
              <a:t>か</a:t>
            </a:r>
            <a:r>
              <a:rPr lang="en-US" altLang="ja-JP" dirty="0" smtClean="0"/>
              <a:t>y</a:t>
            </a:r>
            <a:r>
              <a:rPr lang="ja-JP" altLang="en-US" dirty="0" smtClean="0"/>
              <a:t>座標しか返せない</a:t>
            </a:r>
            <a:endParaRPr lang="en-US" altLang="ja-JP" dirty="0" smtClean="0"/>
          </a:p>
          <a:p>
            <a:pPr lvl="1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1653765" y="2373152"/>
            <a:ext cx="6779033" cy="1315712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class Coordinate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座標を扱うクラス</a:t>
            </a:r>
          </a:p>
          <a:p>
            <a:pPr marL="0" indent="0">
              <a:buNone/>
            </a:pPr>
            <a:r>
              <a:rPr lang="en-US" altLang="ja-JP" sz="2400" dirty="0"/>
              <a:t>private: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y;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 smtClean="0">
                <a:solidFill>
                  <a:srgbClr val="FF0000"/>
                </a:solidFill>
              </a:rPr>
              <a:t>座標</a:t>
            </a:r>
            <a:endParaRPr lang="ja-JP" altLang="en-US" sz="2400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1653765" y="4717788"/>
            <a:ext cx="3981981" cy="1886212"/>
          </a:xfrm>
          <a:prstGeom prst="rect">
            <a:avLst/>
          </a:prstGeom>
          <a:solidFill>
            <a:schemeClr val="bg1"/>
          </a:solidFill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現在地の</a:t>
            </a:r>
            <a:r>
              <a:rPr lang="en-US" altLang="ja-JP" sz="2400" dirty="0">
                <a:solidFill>
                  <a:srgbClr val="FF0000"/>
                </a:solidFill>
              </a:rPr>
              <a:t>x</a:t>
            </a:r>
            <a:r>
              <a:rPr lang="ja-JP" altLang="en-US" sz="2400" dirty="0">
                <a:solidFill>
                  <a:srgbClr val="FF0000"/>
                </a:solidFill>
              </a:rPr>
              <a:t>座標を返す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 smtClean="0"/>
              <a:t>ret_pos_x</a:t>
            </a:r>
            <a:r>
              <a:rPr lang="en-US" altLang="ja-JP" sz="2400" dirty="0"/>
              <a:t>() {</a:t>
            </a:r>
          </a:p>
          <a:p>
            <a:pPr marL="0" indent="0">
              <a:buNone/>
            </a:pPr>
            <a:r>
              <a:rPr lang="en-US" altLang="ja-JP" sz="2400" dirty="0"/>
              <a:t>    return x;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53629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ASA@6UELZHUSBBWZY553" val="3962"/>
  <p:tag name="FIRSTMASA@8JIDKHVX17CCCNQO" val="4034"/>
  <p:tag name="DEFAULTDISPLAYSOURCE" val="\documentclass{article}\pagestyle{empty}&#10;\begin{document}&#10;&#10;\end{document}&#10;"/>
  <p:tag name="EMBEDFONTS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ヒラギノ">
      <a:majorFont>
        <a:latin typeface="Bell Gothic Std Black"/>
        <a:ea typeface="ヒラギノ角ゴ Pro W6"/>
        <a:cs typeface=""/>
      </a:majorFont>
      <a:minorFont>
        <a:latin typeface="Lucida Sans Unicode"/>
        <a:ea typeface="ヒラギノ角ゴ Pro W3"/>
        <a:cs typeface="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マイラー</Template>
  <TotalTime>37348</TotalTime>
  <Words>1899</Words>
  <Application>Microsoft Office PowerPoint</Application>
  <PresentationFormat>ユーザー設定</PresentationFormat>
  <Paragraphs>329</Paragraphs>
  <Slides>24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7" baseType="lpstr">
      <vt:lpstr>Times New Roman</vt:lpstr>
      <vt:lpstr>Arial</vt:lpstr>
      <vt:lpstr>ＭＳ Ｐゴシック</vt:lpstr>
      <vt:lpstr>Bell Gothic Std Black</vt:lpstr>
      <vt:lpstr>ヒラギノ角ゴ Pro W6</vt:lpstr>
      <vt:lpstr>ＭＳ Ｐ明朝</vt:lpstr>
      <vt:lpstr>ヒラギノ角ゴ Pro W3</vt:lpstr>
      <vt:lpstr>Wingdings 3</vt:lpstr>
      <vt:lpstr>Bookman Old Style</vt:lpstr>
      <vt:lpstr>Wingdings</vt:lpstr>
      <vt:lpstr>Lucida Sans Unicode</vt:lpstr>
      <vt:lpstr>HG明朝E</vt:lpstr>
      <vt:lpstr>アース</vt:lpstr>
      <vt:lpstr>情報工学演習I 第１２回</vt:lpstr>
      <vt:lpstr>授業の予定（後半）</vt:lpstr>
      <vt:lpstr>今日の内容</vt:lpstr>
      <vt:lpstr>第9回演習課題の解説</vt:lpstr>
      <vt:lpstr>第９回演習課題（１）</vt:lpstr>
      <vt:lpstr>第９回演習課題（１）の回答</vt:lpstr>
      <vt:lpstr>第９回演習課題（１）の別解</vt:lpstr>
      <vt:lpstr>第９回演習課題（２）</vt:lpstr>
      <vt:lpstr>第９回演習課題（２）の回答</vt:lpstr>
      <vt:lpstr>第９回演習課題（２）の別解</vt:lpstr>
      <vt:lpstr>第９回演習課題（３）</vt:lpstr>
      <vt:lpstr>第９回演習課題（３）の回答</vt:lpstr>
      <vt:lpstr>インライン関数</vt:lpstr>
      <vt:lpstr>インライン関数</vt:lpstr>
      <vt:lpstr>インライン関数</vt:lpstr>
      <vt:lpstr>インライン関数</vt:lpstr>
      <vt:lpstr>インライン関数（クラスの場合）</vt:lpstr>
      <vt:lpstr>インライン関数 （クラスの場合）</vt:lpstr>
      <vt:lpstr>インライン関数 （クラスの場合）</vt:lpstr>
      <vt:lpstr>演習課題</vt:lpstr>
      <vt:lpstr>第１２回演習課題（１）</vt:lpstr>
      <vt:lpstr>第１２回演習課題（２）</vt:lpstr>
      <vt:lpstr>提出に関して</vt:lpstr>
      <vt:lpstr>提出に関して（続き） </vt:lpstr>
    </vt:vector>
  </TitlesOfParts>
  <Company>JST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知覚情報処理</dc:title>
  <dc:creator>masa</dc:creator>
  <cp:lastModifiedBy>岩村雅一</cp:lastModifiedBy>
  <cp:revision>1908</cp:revision>
  <cp:lastPrinted>2011-10-03T01:35:52Z</cp:lastPrinted>
  <dcterms:created xsi:type="dcterms:W3CDTF">2003-10-14T04:37:25Z</dcterms:created>
  <dcterms:modified xsi:type="dcterms:W3CDTF">2013-12-18T03:44:28Z</dcterms:modified>
</cp:coreProperties>
</file>